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0" r:id="rId3"/>
    <p:sldId id="338" r:id="rId4"/>
    <p:sldId id="331" r:id="rId5"/>
    <p:sldId id="339" r:id="rId6"/>
    <p:sldId id="305" r:id="rId7"/>
    <p:sldId id="308" r:id="rId8"/>
    <p:sldId id="309" r:id="rId9"/>
    <p:sldId id="311" r:id="rId10"/>
    <p:sldId id="312" r:id="rId11"/>
    <p:sldId id="332" r:id="rId12"/>
    <p:sldId id="334" r:id="rId13"/>
    <p:sldId id="335" r:id="rId14"/>
    <p:sldId id="314" r:id="rId15"/>
    <p:sldId id="315" r:id="rId16"/>
    <p:sldId id="317" r:id="rId17"/>
    <p:sldId id="318" r:id="rId18"/>
    <p:sldId id="319" r:id="rId19"/>
    <p:sldId id="322" r:id="rId20"/>
    <p:sldId id="323" r:id="rId21"/>
    <p:sldId id="330" r:id="rId22"/>
  </p:sldIdLst>
  <p:sldSz cx="9144000" cy="6858000" type="screen4x3"/>
  <p:notesSz cx="68199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A42C2F"/>
    <a:srgbClr val="CD4346"/>
    <a:srgbClr val="5E3435"/>
    <a:srgbClr val="820000"/>
    <a:srgbClr val="70222F"/>
    <a:srgbClr val="7C1627"/>
    <a:srgbClr val="FFFF66"/>
    <a:srgbClr val="FFCC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2969" autoAdjust="0"/>
  </p:normalViewPr>
  <p:slideViewPr>
    <p:cSldViewPr>
      <p:cViewPr>
        <p:scale>
          <a:sx n="50" d="100"/>
          <a:sy n="50" d="100"/>
        </p:scale>
        <p:origin x="-3372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4610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2765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4610" y="9422765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B353989-B37D-4CAC-AE7F-54F8FD432D2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01507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610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320" y="4711383"/>
            <a:ext cx="5001260" cy="446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altLang="el-GR" smtClean="0"/>
              <a:t>Δευτέρου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2765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 altLang="el-G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610" y="9422765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B76B0FA-1A9F-490B-B9BE-0A41F08CF9C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408293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l-GR" altLang="el-GR" noProof="0" smtClean="0"/>
              <a:t>Στυλ κύριου τίτλου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l-GR" altLang="el-GR" noProof="0" smtClean="0"/>
              <a:t>Στυλ κύριου υπότιτλου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695B628A-06BF-4582-90F6-76595566916C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9A2F-604B-4CC2-8845-740EA50CF15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50526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0A859-2638-4168-AEF1-19F9DC2B51C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996689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B8DD-8FFB-4F8A-9994-A26B88D0EEC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485229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51854-E958-4153-ACC4-BDFDD8A347A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4463148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FEFB-18F9-4351-B8D9-322E9F6EF51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9915557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61915-5870-47A8-80FF-166FC71FCBB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7705679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CFE24-C284-4554-8BE4-50C3B658EB7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6186448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6F99A-2386-4EBC-B667-3524404207D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9070463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7D46-A280-4FEC-B2B1-BBA6397EC56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298779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9147-2D64-4D4B-B442-3EC3721881F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0077820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altLang="el-GR" smtClean="0"/>
              <a:t>Κείμενο με κουκκίδες δευτέρου επιπέδου</a:t>
            </a:r>
          </a:p>
          <a:p>
            <a:pPr lvl="2"/>
            <a:r>
              <a:rPr lang="el-GR" altLang="el-GR" smtClean="0"/>
              <a:t>Κείμενο με κουκκίδες τρίτου επιπέδου</a:t>
            </a:r>
          </a:p>
          <a:p>
            <a:pPr lvl="3"/>
            <a:r>
              <a:rPr lang="el-GR" altLang="el-GR" smtClean="0"/>
              <a:t> Κείμενο με κουκκίδες τετάρτου επιπέδου</a:t>
            </a:r>
          </a:p>
          <a:p>
            <a:pPr lvl="4"/>
            <a:r>
              <a:rPr lang="el-GR" altLang="el-GR" smtClean="0"/>
              <a:t>Κείμενο με κουκκίδες πέμπτου επιπέδου</a:t>
            </a:r>
          </a:p>
          <a:p>
            <a:pPr lvl="1"/>
            <a:endParaRPr lang="el-GR" altLang="el-GR" smtClean="0"/>
          </a:p>
          <a:p>
            <a:pPr lvl="2"/>
            <a:endParaRPr lang="el-GR" altLang="el-GR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τίτλου του υποδείγματος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l-GR" altLang="el-GR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l-GR" altLang="el-GR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D79C243-4094-49B3-9259-C82776D48EA3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www.youtube.com/watch?v=W-BodPznjBY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Users\Καλλιόπη\Desktop\λογοτυπα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0"/>
            <a:ext cx="9144000" cy="2348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913150"/>
            <a:ext cx="9165984" cy="401618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>			</a:t>
            </a:r>
            <a:r>
              <a:rPr lang="el-GR" sz="2000" b="1" dirty="0" err="1" smtClean="0"/>
              <a:t>Κουτσονικολή</a:t>
            </a:r>
            <a:r>
              <a:rPr lang="el-GR" sz="2000" b="1" dirty="0" smtClean="0"/>
              <a:t> Βασιλική Στέλεχος Μονάδας Α΄</a:t>
            </a: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>			</a:t>
            </a:r>
            <a:r>
              <a:rPr lang="el-GR" sz="1900" b="1" dirty="0" smtClean="0"/>
              <a:t>Επιτελικής Δομής ΕΣΠΑ</a:t>
            </a:r>
            <a:br>
              <a:rPr lang="el-GR" sz="1900" b="1" dirty="0" smtClean="0"/>
            </a:br>
            <a:r>
              <a:rPr lang="el-GR" sz="1900" b="1" dirty="0" smtClean="0"/>
              <a:t>			Υπ. Εργασίας, </a:t>
            </a:r>
            <a:r>
              <a:rPr lang="el-GR" sz="1900" b="1" dirty="0" err="1" smtClean="0"/>
              <a:t>Κοιν</a:t>
            </a:r>
            <a:r>
              <a:rPr lang="el-GR" sz="1900" b="1" dirty="0" smtClean="0"/>
              <a:t>. Ασφάλισης και </a:t>
            </a:r>
            <a:r>
              <a:rPr lang="el-GR" sz="1900" b="1" dirty="0" err="1" smtClean="0"/>
              <a:t>Κοιν</a:t>
            </a:r>
            <a:r>
              <a:rPr lang="el-GR" sz="1900" b="1" dirty="0" smtClean="0"/>
              <a:t>. Αλληλεγγύης</a:t>
            </a:r>
            <a:br>
              <a:rPr lang="el-GR" sz="1900" b="1" dirty="0" smtClean="0"/>
            </a:br>
            <a:r>
              <a:rPr lang="el-GR" sz="1900" b="1" dirty="0" smtClean="0"/>
              <a:t>			Τομέας Κοινωνικής Αλληλεγγύης (ΕΔΚΑ)</a:t>
            </a:r>
            <a:endParaRPr lang="el-GR" sz="19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237312"/>
            <a:ext cx="1021624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6237312"/>
            <a:ext cx="5929354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6237312"/>
            <a:ext cx="1350766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0" y="0"/>
            <a:ext cx="892971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Στέλεχος </a:t>
            </a:r>
            <a:r>
              <a:rPr lang="el-GR" altLang="el-GR" sz="2400" b="1" spc="100" dirty="0">
                <a:solidFill>
                  <a:srgbClr val="7C1627"/>
                </a:solidFill>
                <a:latin typeface="+mn-lt"/>
              </a:rPr>
              <a:t>για θέματα προώθησης </a:t>
            </a:r>
            <a:endParaRPr lang="en-US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στην </a:t>
            </a:r>
            <a:r>
              <a:rPr lang="el-GR" altLang="el-GR" sz="2400" b="1" spc="100" dirty="0">
                <a:solidFill>
                  <a:srgbClr val="7C1627"/>
                </a:solidFill>
                <a:latin typeface="+mn-lt"/>
              </a:rPr>
              <a:t>απασχόληση </a:t>
            </a:r>
            <a:endParaRPr lang="el-GR" sz="2400" b="1" spc="100" dirty="0">
              <a:solidFill>
                <a:srgbClr val="7C1627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284C6A"/>
                </a:solidFill>
                <a:latin typeface="+mn-lt"/>
              </a:rPr>
              <a:t>Εν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ημερώνει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για σεμινάρια, θέσεις εργασίας, προγράμματα ΟΑΕΔ,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ΕΣΠΑ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Συνοδεύει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όπου χρειάζεται το ωφελούμενο άτομο (π.χ. έκδοση κάρτας 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 ανεργίας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, κλπ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) </a:t>
            </a: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Ανιχνεύει ανάγκες παρουσιάζονται (π.χ. ταχύρρυθμη εκπαίδευση στην γλώσσα, διαδικασίες δημιουργίας επιχείρησης κλπ)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Αναπτύσσει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και διατηρεί επαφή με εργοδότες και την αγορά εργασίας εν γένει με στόχο την ένταξη των ανέργων ατόμων σε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αυτή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Υποστηρίζει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τα ωφελούμενα άτομα να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εισέλθουν ή επαναεισέλθουν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στην αγορά εργασίας,  παρακολουθεί την πρόοδό τους (ενδεικτικά: σύνταξη και αποστολή βιογραφικού και συνοδευτικής επιστολής κλπ)</a:t>
            </a: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Βοηθά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στη δημιουργία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συνεταιρισμών και προωθεί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την ιδέα της κοινωνικής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οικονομίας μεταξύ των ωφελούμενων 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695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Users\Καλλιόπη\Desktop\λογοτυπα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3168352"/>
          </a:xfrm>
        </p:spPr>
        <p:txBody>
          <a:bodyPr/>
          <a:lstStyle/>
          <a:p>
            <a:r>
              <a:rPr lang="el-GR" sz="4200" b="1" dirty="0" smtClean="0"/>
              <a:t>Αρμοδιότητες Κέντρου Κοινότητας διευρυμένου με Παράρτημα Ρομά</a:t>
            </a:r>
            <a:br>
              <a:rPr lang="el-GR" sz="4200" b="1" dirty="0" smtClean="0"/>
            </a:br>
            <a:r>
              <a:rPr lang="el-GR" sz="4200" b="1" dirty="0" smtClean="0"/>
              <a:t> </a:t>
            </a:r>
            <a:endParaRPr lang="el-GR" sz="4200" b="1" dirty="0"/>
          </a:p>
        </p:txBody>
      </p:sp>
    </p:spTree>
    <p:extLst>
      <p:ext uri="{BB962C8B-B14F-4D97-AF65-F5344CB8AC3E}">
        <p14:creationId xmlns="" xmlns:p14="http://schemas.microsoft.com/office/powerpoint/2010/main" val="226588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381328"/>
            <a:ext cx="66158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6381328"/>
            <a:ext cx="592935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81328"/>
            <a:ext cx="89306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0" y="214290"/>
            <a:ext cx="912201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sz="2100" b="1" spc="100" dirty="0" smtClean="0">
              <a:solidFill>
                <a:srgbClr val="7C1627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Παροχή συμβουλευτικών υπηρεσιών για την ένταξη της οικογένειας,  στήριξη και προώθηση των δικαιωμάτων του παιδιού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Στήριξη και ενδυνάμωση των γυναικών  </a:t>
            </a:r>
            <a:endParaRPr lang="el-GR" altLang="el-GR" sz="21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Παροχή βοήθειας για τη διευκόλυνση και συνηγορία στην πρόσβαση των ωφελουμένων για την ρύθμιση προνοιακών αιτημάτων, δικαστικών, αστικοδημοτικών και νομικών εκκρεμοτήτων των ωφελουμένων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Ενημέρωση για θέματα δημόσιας υγείας και προώθηση της πρωτοβάθμιας υγείας των Ρομά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Υποστήριξη στην εξεύρεση εργασίας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Ενημέρωση για δημιουργία ενώσεων, συνεταιρισμών, εταιρειών κοινωνικής οικονομίας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Ευαισθητοποίηση του κοινωνικού συνόλου και άρση των στερεοτύπων και των προκαταλήψεων </a:t>
            </a:r>
          </a:p>
        </p:txBody>
      </p:sp>
    </p:spTree>
    <p:extLst>
      <p:ext uri="{BB962C8B-B14F-4D97-AF65-F5344CB8AC3E}">
        <p14:creationId xmlns="" xmlns:p14="http://schemas.microsoft.com/office/powerpoint/2010/main" val="1897675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Users\Καλλιόπη\Desktop\λογοτυπα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3168352"/>
          </a:xfrm>
        </p:spPr>
        <p:txBody>
          <a:bodyPr/>
          <a:lstStyle/>
          <a:p>
            <a:r>
              <a:rPr lang="el-GR" sz="4200" b="1" dirty="0" smtClean="0"/>
              <a:t>Αρμοδιότητες Στελεχών</a:t>
            </a:r>
            <a:br>
              <a:rPr lang="el-GR" sz="4200" b="1" dirty="0" smtClean="0"/>
            </a:br>
            <a:r>
              <a:rPr lang="el-GR" sz="4200" b="1" dirty="0" smtClean="0"/>
              <a:t>Παραρτήματος Ρομά</a:t>
            </a:r>
            <a:br>
              <a:rPr lang="el-GR" sz="4200" b="1" dirty="0" smtClean="0"/>
            </a:br>
            <a:r>
              <a:rPr lang="el-GR" sz="4200" b="1" dirty="0" smtClean="0"/>
              <a:t> </a:t>
            </a:r>
            <a:endParaRPr lang="el-GR" sz="4200" b="1" dirty="0"/>
          </a:p>
        </p:txBody>
      </p:sp>
    </p:spTree>
    <p:extLst>
      <p:ext uri="{BB962C8B-B14F-4D97-AF65-F5344CB8AC3E}">
        <p14:creationId xmlns="" xmlns:p14="http://schemas.microsoft.com/office/powerpoint/2010/main" val="226588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381328"/>
            <a:ext cx="66158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81328"/>
            <a:ext cx="592935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81328"/>
            <a:ext cx="89306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214290"/>
            <a:ext cx="857256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rgbClr val="990033"/>
              </a:buClr>
            </a:pP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Κοινωνικός Λειτουργός</a:t>
            </a:r>
            <a:r>
              <a:rPr lang="en-US" altLang="el-GR" sz="2200" b="1" spc="100" dirty="0" smtClean="0">
                <a:solidFill>
                  <a:srgbClr val="7C1627"/>
                </a:solidFill>
                <a:latin typeface="+mn-lt"/>
              </a:rPr>
              <a:t> </a:t>
            </a: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ή Κοινωνιολόγος</a:t>
            </a:r>
          </a:p>
          <a:p>
            <a:pPr algn="ctr">
              <a:buClr>
                <a:srgbClr val="990033"/>
              </a:buClr>
            </a:pP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επικεφαλής </a:t>
            </a:r>
            <a:r>
              <a:rPr lang="el-GR" altLang="el-GR" sz="2200" b="1" spc="100" dirty="0">
                <a:solidFill>
                  <a:srgbClr val="7C1627"/>
                </a:solidFill>
                <a:latin typeface="+mn-lt"/>
              </a:rPr>
              <a:t>Π</a:t>
            </a: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αραρτήματος </a:t>
            </a:r>
            <a:r>
              <a:rPr lang="el-GR" altLang="el-GR" sz="2200" b="1" spc="100" dirty="0">
                <a:solidFill>
                  <a:srgbClr val="7C1627"/>
                </a:solidFill>
                <a:latin typeface="+mn-lt"/>
              </a:rPr>
              <a:t>Ρομά  </a:t>
            </a:r>
            <a:endParaRPr 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marL="342900" indent="-342900">
              <a:spcBef>
                <a:spcPts val="18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Καταγράφει, διερευνά και αξιολογεί τις κοινωνικές ανάγκες του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οικισμού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με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έμφαση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στα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ειδικά προβλήματα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και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ανάγκες των ατόμων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Υποδέχεται  και διαχειρίζεται περιστατικά (καταγραφή στοιχείων, σχεδιασμός ενεργειών αντιμετώπισης και καταγράφει τα αιτήματα του πληθυσμού</a:t>
            </a:r>
            <a:endParaRPr lang="el-GR" altLang="el-GR" sz="19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Παρέχει υπηρεσίες συμβουλευτικού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και υποστηρικτικού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χαρακτήρα </a:t>
            </a:r>
            <a:endParaRPr lang="el-GR" altLang="el-GR" sz="19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Δρα για την πρόληψη και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αντιμετώπιση κοινωνικοοικονομικών προβλημάτων του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ατόμου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ή της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οικογένειας</a:t>
            </a:r>
            <a:endParaRPr lang="el-GR" altLang="el-GR" sz="19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Υλοποιεί κοινωνική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εργασία με: α) ωφελούμενους, β) ομάδες ωφελουμένων (οικογένεια κλπ.), γ) κοινότητα/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οικισμό </a:t>
            </a:r>
          </a:p>
          <a:p>
            <a:pPr marL="361950" indent="-36195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Διαμεσολαβεί, πληροφορεί, συνδέει  τους Ρομά με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αρμόδιες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υπηρεσίες –   και τους συνοδεύει (όπου είναι αναγκαίο)</a:t>
            </a:r>
            <a:endParaRPr lang="el-GR" altLang="el-GR" sz="19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Εκπαιδεύει ωφελούμενους </a:t>
            </a:r>
            <a:r>
              <a:rPr lang="el-GR" altLang="el-GR" sz="1900" b="1" dirty="0">
                <a:solidFill>
                  <a:srgbClr val="284C6A"/>
                </a:solidFill>
                <a:latin typeface="+mn-lt"/>
              </a:rPr>
              <a:t>στην πρόσβαση σε δημόσια αγαθά και </a:t>
            </a:r>
            <a:r>
              <a:rPr lang="el-GR" altLang="el-GR" sz="1900" b="1" dirty="0" smtClean="0">
                <a:solidFill>
                  <a:srgbClr val="284C6A"/>
                </a:solidFill>
                <a:latin typeface="+mn-lt"/>
              </a:rPr>
              <a:t>υπηρεσίες</a:t>
            </a:r>
          </a:p>
        </p:txBody>
      </p:sp>
    </p:spTree>
    <p:extLst>
      <p:ext uri="{BB962C8B-B14F-4D97-AF65-F5344CB8AC3E}">
        <p14:creationId xmlns="" xmlns:p14="http://schemas.microsoft.com/office/powerpoint/2010/main" val="1897675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381328"/>
            <a:ext cx="66158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81328"/>
            <a:ext cx="592935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81328"/>
            <a:ext cx="89306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0"/>
            <a:ext cx="871543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1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100" b="1" spc="100" dirty="0">
                <a:solidFill>
                  <a:srgbClr val="7C1627"/>
                </a:solidFill>
                <a:latin typeface="+mn-lt"/>
              </a:rPr>
              <a:t>Επισκέπτης/</a:t>
            </a:r>
            <a:r>
              <a:rPr lang="el-GR" altLang="el-GR" sz="2100" b="1" spc="100" dirty="0" err="1">
                <a:solidFill>
                  <a:srgbClr val="7C1627"/>
                </a:solidFill>
                <a:latin typeface="+mn-lt"/>
              </a:rPr>
              <a:t>τρια</a:t>
            </a:r>
            <a:r>
              <a:rPr lang="el-GR" altLang="el-GR" sz="2100" b="1" spc="100" dirty="0">
                <a:solidFill>
                  <a:srgbClr val="7C1627"/>
                </a:solidFill>
                <a:latin typeface="+mn-lt"/>
              </a:rPr>
              <a:t> υγείας / νοσηλευτής-</a:t>
            </a:r>
            <a:r>
              <a:rPr lang="el-GR" altLang="el-GR" sz="2100" b="1" spc="100" dirty="0" err="1">
                <a:solidFill>
                  <a:srgbClr val="7C1627"/>
                </a:solidFill>
                <a:latin typeface="+mn-lt"/>
              </a:rPr>
              <a:t>τρια</a:t>
            </a:r>
            <a:r>
              <a:rPr lang="el-GR" altLang="el-GR" sz="2100" b="1" spc="100" dirty="0">
                <a:solidFill>
                  <a:srgbClr val="7C1627"/>
                </a:solidFill>
                <a:latin typeface="+mn-lt"/>
              </a:rPr>
              <a:t> </a:t>
            </a:r>
          </a:p>
          <a:p>
            <a:pPr algn="ctr">
              <a:buClr>
                <a:srgbClr val="990033"/>
              </a:buClr>
            </a:pPr>
            <a:endParaRPr lang="el-GR" sz="2100" b="1" spc="100" dirty="0" smtClean="0">
              <a:solidFill>
                <a:srgbClr val="7C1627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Παρακολουθεί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τη φαρμακευτική αγωγή σε άτομα που κρίνει ότι είναι απαραίτητο </a:t>
            </a:r>
            <a:endParaRPr lang="el-GR" altLang="el-GR" sz="21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Παρέχει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νοσηλευτικές συμβουλές για την καλύτερη και ταχύτερη αποθεραπεία των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ατόμων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Συμμετέχει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σε προγράμματα αγωγής υγείας καθώς και σε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θέματα ευαισθητοποίησης 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για τον πληθυσμό στόχο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Συμμετέχει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στην καταγραφή της υγειονομικής κατάστασης των ωφελουμένων </a:t>
            </a:r>
            <a:endParaRPr lang="el-GR" altLang="el-GR" sz="21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Ενημερώνει ατομικά ή ομάδες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(</a:t>
            </a:r>
            <a:r>
              <a:rPr lang="el-GR" altLang="el-GR" sz="2100" b="1" dirty="0" err="1">
                <a:solidFill>
                  <a:srgbClr val="284C6A"/>
                </a:solidFill>
                <a:latin typeface="+mn-lt"/>
              </a:rPr>
              <a:t>π.χ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γυναίκες)  ή το σύνολο του πληθυσμού του οικισμού για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θέματα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υγείας</a:t>
            </a:r>
            <a:endParaRPr lang="el-GR" altLang="el-GR" sz="21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Προγραμματίζει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ραντεβού υγείας σε νοσοκομεία, ΙΚΑ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κτλ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,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συνοδεύει σε μονάδες υγείας (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όπου χρειάζεται)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Διενεργεί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εμβολιασμούς σε παιδιά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 και ενήλικες</a:t>
            </a:r>
            <a:endParaRPr lang="el-GR" altLang="el-GR" sz="2100" b="1" dirty="0">
              <a:solidFill>
                <a:srgbClr val="284C6A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6543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237312"/>
            <a:ext cx="661584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37312"/>
            <a:ext cx="6120680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237312"/>
            <a:ext cx="89306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0"/>
            <a:ext cx="8715436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2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Διαμεσολαβητής</a:t>
            </a:r>
          </a:p>
          <a:p>
            <a:pPr algn="ctr">
              <a:buClr>
                <a:srgbClr val="990033"/>
              </a:buClr>
            </a:pP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>
              <a:spcBef>
                <a:spcPts val="1200"/>
              </a:spcBef>
              <a:buClr>
                <a:srgbClr val="990033"/>
              </a:buClr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Αποτελεί ιδιαίτερα σημαντικό μέλος της ομάδας των στελεχών του Διευρυμένου Κέντρου με Παράρτημα Ρομά, συμμετέχει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ισότιμα στο σχεδιασμό, την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υλοποίηση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και την αξιολόγηση των δράσεων,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δεδομένου ότι ως μέλος ή/και συνομιλητής της κοινότητας των ωφελουμένων, είναι σε θέση να γνωρίζει τις πραγματικές τους ανάγκες</a:t>
            </a:r>
          </a:p>
          <a:p>
            <a:pPr>
              <a:spcBef>
                <a:spcPts val="1200"/>
              </a:spcBef>
              <a:buClr>
                <a:srgbClr val="990033"/>
              </a:buClr>
            </a:pPr>
            <a:r>
              <a:rPr lang="el-GR" altLang="el-GR" sz="2100" b="1" spc="100" dirty="0" smtClean="0">
                <a:solidFill>
                  <a:srgbClr val="7C1627"/>
                </a:solidFill>
                <a:latin typeface="+mn-lt"/>
              </a:rPr>
              <a:t>Συνεργάζεται </a:t>
            </a:r>
            <a:r>
              <a:rPr lang="el-GR" altLang="el-GR" sz="2100" b="1" spc="100" dirty="0">
                <a:solidFill>
                  <a:srgbClr val="7C1627"/>
                </a:solidFill>
                <a:latin typeface="+mn-lt"/>
              </a:rPr>
              <a:t>με τις λοιπές ειδικότητες του Κέντρου για: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τη δημιουργία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και εξασφάλιση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σχέσης εμπιστοσύνης μεταξύ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των μελών της Κοινότητας Ρομά και των στελεχών του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Κέντρου.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η δίκαιη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και αμερόληπτη παροχή των υπηρεσιών του Κέντρου </a:t>
            </a:r>
            <a:endParaRPr lang="el-GR" altLang="el-GR" sz="21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ην πληροφόρηση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των στελεχών του </a:t>
            </a:r>
            <a:r>
              <a:rPr lang="el-GR" altLang="el-GR" sz="2100" b="1" dirty="0" err="1">
                <a:solidFill>
                  <a:srgbClr val="284C6A"/>
                </a:solidFill>
                <a:latin typeface="+mn-lt"/>
              </a:rPr>
              <a:t>Κ.Κ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. για ζητήματα που αφορούν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στους ωφελούμενους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, υπό το πρίσμα της προστασίας των προσωπικών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δεδομένων</a:t>
            </a:r>
            <a:endParaRPr lang="el-GR" altLang="el-GR" sz="2100" b="1" dirty="0">
              <a:solidFill>
                <a:srgbClr val="284C6A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49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237312"/>
            <a:ext cx="661584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37312"/>
            <a:ext cx="6120680" cy="620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237312"/>
            <a:ext cx="89306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12998"/>
            <a:ext cx="8572560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2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Διαμεσολαβητής</a:t>
            </a:r>
          </a:p>
          <a:p>
            <a:pPr>
              <a:buClr>
                <a:srgbClr val="990033"/>
              </a:buClr>
            </a:pPr>
            <a:endParaRPr lang="el-GR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Την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έγκαιρη ενημέρωση των ωφελουμένων σχετικά με τις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προγραμματισμένες ενέργειες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του Κέντρου, αλλά και ευρύτερα δράσεων που αφορούν στους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ίδιους</a:t>
            </a:r>
            <a:endParaRPr lang="el-GR" altLang="el-GR" sz="2100" b="1" dirty="0">
              <a:solidFill>
                <a:srgbClr val="284C6A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Τη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διευκόλυνση και ενδυνάμωση της επικοινωνίας και των επαφών μεταξύ της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κοινότητας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Ρομά και των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δημόσιων ή δημοτικών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οργανισμών και υπηρεσιών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(εκπαίδευση,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υγεία,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απασχόληση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, τις αστικές υποθέσεις και διεκπεραιώσεις, κλπ) </a:t>
            </a:r>
          </a:p>
          <a:p>
            <a:pPr>
              <a:spcBef>
                <a:spcPts val="1200"/>
              </a:spcBef>
              <a:buClr>
                <a:srgbClr val="990033"/>
              </a:buClr>
            </a:pP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    </a:t>
            </a:r>
            <a:r>
              <a:rPr lang="el-GR" altLang="el-GR" sz="2100" b="1" spc="100" dirty="0" smtClean="0">
                <a:solidFill>
                  <a:srgbClr val="7C1627"/>
                </a:solidFill>
                <a:latin typeface="+mn-lt"/>
              </a:rPr>
              <a:t>Σκόπιμο </a:t>
            </a:r>
            <a:r>
              <a:rPr lang="el-GR" altLang="el-GR" sz="2100" b="1" spc="100" dirty="0">
                <a:solidFill>
                  <a:srgbClr val="7C1627"/>
                </a:solidFill>
                <a:latin typeface="+mn-lt"/>
              </a:rPr>
              <a:t>είναι να διαθέτει: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Επικοινωνιακά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προσόντα και ικανότητα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διαπραγμάτευσης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Στοιχειώδεις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γραμματικές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γνώσεις, και συμμετοχή στο παρελθόν ή τώρα σε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επιμορφωτικά σεμινάρια που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αφορούν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στην κοινωνική διαμεσολάβηση (π.χ.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εκπαίδευση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από τα </a:t>
            </a:r>
            <a:r>
              <a:rPr lang="el-GR" altLang="el-GR" sz="2100" b="1" dirty="0" smtClean="0">
                <a:solidFill>
                  <a:srgbClr val="284C6A"/>
                </a:solidFill>
                <a:latin typeface="+mn-lt"/>
              </a:rPr>
              <a:t>προγράμματα  </a:t>
            </a:r>
            <a:r>
              <a:rPr lang="el-GR" altLang="el-GR" sz="2100" b="1" dirty="0">
                <a:solidFill>
                  <a:srgbClr val="284C6A"/>
                </a:solidFill>
                <a:latin typeface="+mn-lt"/>
              </a:rPr>
              <a:t>ROMED)  </a:t>
            </a:r>
          </a:p>
        </p:txBody>
      </p:sp>
    </p:spTree>
    <p:extLst>
      <p:ext uri="{BB962C8B-B14F-4D97-AF65-F5344CB8AC3E}">
        <p14:creationId xmlns="" xmlns:p14="http://schemas.microsoft.com/office/powerpoint/2010/main" val="4121265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429396"/>
            <a:ext cx="692364" cy="4286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429396"/>
            <a:ext cx="5929354" cy="4286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932" y="6429396"/>
            <a:ext cx="893068" cy="42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285728"/>
            <a:ext cx="892971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Στέλεχος για τη μαθησιακή στήριξη </a:t>
            </a: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και την ενασχόληση παιδιών </a:t>
            </a:r>
            <a:endParaRPr lang="el-GR" altLang="el-GR" sz="2400" b="1" spc="100" dirty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endParaRPr 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με τις δράσεις του ΕΠΑΝΑΔ – ΕΔΒΜ και του Υπ. Παιδείας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Εντοπίζει και καταγράφει τα προβλήματα στη σχολική ένταξη των παιδιών της ομάδας-στόχου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Φροντίζει για την προώθηση στην εκπαίδευση π.χ. επισκέψεις πόρτα – πόρτα, σε οικογένειες των παιδιών που πρέπει να εγγραφούν στη δημόσια εκπαίδευση (νηπιαγωγείο μέχρι γυμνάσιο)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Συμβάλλει στην επίλυση εκκρεμοτήτων για την εγγραφή των παιδιών στο σχολείο - συνοδεύει παιδιά στο σχολείο (όπου απαιτείται)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Φροντίζει για μαθήματα ενισχυτικής διδασκαλίας, είτε ο ίδιος, είτε παραπέμποντας σε ανάλογες δράσεις άλλου φορέα (π.χ. Υπ. Παιδείας)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Διοργανώνει δράσεις δημιουργικής απασχόλησης, μουσικά, θεατρικά και άλλα εργαστήρια </a:t>
            </a:r>
          </a:p>
        </p:txBody>
      </p:sp>
    </p:spTree>
    <p:extLst>
      <p:ext uri="{BB962C8B-B14F-4D97-AF65-F5344CB8AC3E}">
        <p14:creationId xmlns="" xmlns:p14="http://schemas.microsoft.com/office/powerpoint/2010/main" val="251251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381328"/>
            <a:ext cx="66158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81328"/>
            <a:ext cx="592935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81328"/>
            <a:ext cx="89306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0" y="0"/>
            <a:ext cx="912201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r>
              <a:rPr lang="el-GR" altLang="el-GR" sz="2100" b="1" spc="100" dirty="0" smtClean="0">
                <a:solidFill>
                  <a:srgbClr val="7C1627"/>
                </a:solidFill>
                <a:latin typeface="+mn-lt"/>
              </a:rPr>
              <a:t>Στέλεχος για τη μαθησιακή στήριξη</a:t>
            </a:r>
          </a:p>
          <a:p>
            <a:pPr algn="ctr">
              <a:buClr>
                <a:srgbClr val="990033"/>
              </a:buClr>
            </a:pPr>
            <a:r>
              <a:rPr lang="el-GR" altLang="el-GR" sz="2100" b="1" spc="100" dirty="0" smtClean="0">
                <a:solidFill>
                  <a:srgbClr val="7C1627"/>
                </a:solidFill>
                <a:latin typeface="+mn-lt"/>
              </a:rPr>
              <a:t> και την ενασχόληση παιδιών </a:t>
            </a:r>
            <a:endParaRPr lang="el-GR" altLang="el-GR" sz="2100" b="1" spc="100" dirty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endParaRPr 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Έχει την ευθύνη τήρησης βιβλίου παρουσιών – καταγραφής δραστηριοτήτων</a:t>
            </a:r>
          </a:p>
          <a:p>
            <a:pPr marL="342900" indent="-342900">
              <a:buClr>
                <a:srgbClr val="990033"/>
              </a:buClr>
            </a:pPr>
            <a:endParaRPr lang="el-GR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με τους εκπαιδευτικούς, με φορείς που μπορούν να υποστηρίξουν ζητήματα εκπαίδευσης και μαθησιακών δυσκολιών (π.χ. Δήμος, φορείς που υλοποιούν εκπαιδευτικά προγράμματα)</a:t>
            </a: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endParaRPr lang="el-GR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με το εκπαιδευτικό προσωπικό για δράσεις που αναπτύσσονται στο κέντρο (για να αποφεύγεται η αλληλοεπικάλυψη)</a:t>
            </a: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endParaRPr lang="el-GR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Οργανώνει ομάδες παιδιών με κοινά εκπαιδευτικά ενδιαφέροντα και ανάγκες</a:t>
            </a: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endParaRPr lang="el-GR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42900" indent="-3429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με τους εκπαιδευτικούς, τις οικογένειες και το συντονιστή, για αντιμετώπιση περιπτώσεων διαρροών από το σχολείο, ενημέρωση ενηλίκων σε προγράμματα εκπαίδευσης/απόκτησης απολυτηρίου κλπ</a:t>
            </a:r>
          </a:p>
        </p:txBody>
      </p:sp>
    </p:spTree>
    <p:extLst>
      <p:ext uri="{BB962C8B-B14F-4D97-AF65-F5344CB8AC3E}">
        <p14:creationId xmlns="" xmlns:p14="http://schemas.microsoft.com/office/powerpoint/2010/main" val="251251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 smtClean="0"/>
          </a:p>
          <a:p>
            <a:endParaRPr lang="el-GR" altLang="el-GR" dirty="0" smtClean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857232"/>
            <a:ext cx="81248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49704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381328"/>
            <a:ext cx="66158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81328"/>
            <a:ext cx="5929354" cy="476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81328"/>
            <a:ext cx="893068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357158" y="285728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Ιατρός ( όταν υπάρχει)</a:t>
            </a:r>
          </a:p>
          <a:p>
            <a:pPr algn="ctr">
              <a:buClr>
                <a:srgbClr val="990033"/>
              </a:buClr>
            </a:pPr>
            <a:r>
              <a:rPr lang="el-GR" altLang="el-GR" sz="2200" b="1" spc="100" dirty="0" smtClean="0">
                <a:solidFill>
                  <a:srgbClr val="7C1627"/>
                </a:solidFill>
                <a:latin typeface="+mn-lt"/>
              </a:rPr>
              <a:t>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Έχει τη συνολική ευθύνη του ιατρείου και των ιατρικών πράξεων (εμβολιασμών, μετρήσεων, κλπ) και της πρωτοβάθμιας φροντίδας του πληθυσμού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Προβαίνει σε ιατρικό έλεγχο και διενεργεί ιατρικές εξετάσεις, τ</a:t>
            </a:r>
            <a:r>
              <a:rPr lang="el-GR" altLang="el-GR" sz="2000" b="1" dirty="0" smtClean="0">
                <a:solidFill>
                  <a:srgbClr val="284C6A"/>
                </a:solidFill>
              </a:rPr>
              <a:t>ηρεί για κάθε ωφελούμενο όλα τα σχετικά έντυπα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Δημιουργεί διακριτό αρχείο καταγραφής του καλυπτόμενου πληθυσμού, συνεργάζεται με το ΚΕΕΛΠΝΟ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Έχει την ευθύνη της εμβολιαστικής κάλυψης, συνεργάζεται με τη Δ.Υ.ΠΕ. για την προμήθεια του Φαρμακείου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Υλοποιεί δράσεις ευαισθητοποίησης σε θέματα υγείας για τον πληθυσμό-στόχο </a:t>
            </a:r>
          </a:p>
          <a:p>
            <a:pPr marL="342900" indent="-3429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Παραπέμπει τους ασθενείς σε αρμόδιους φορείς παροχής υγείας όταν αυτό κρίνεται απαραίτητο και προωθεί την ενσωμάτωση του πληθυσμού στόχου στο Δημόσιο Σύστημα Υγείας</a:t>
            </a:r>
          </a:p>
        </p:txBody>
      </p:sp>
    </p:spTree>
    <p:extLst>
      <p:ext uri="{BB962C8B-B14F-4D97-AF65-F5344CB8AC3E}">
        <p14:creationId xmlns="" xmlns:p14="http://schemas.microsoft.com/office/powerpoint/2010/main" val="251251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093296"/>
            <a:ext cx="1237648" cy="76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30" y="6093296"/>
            <a:ext cx="6192688" cy="76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965076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8 - Υπότιτλος"/>
          <p:cNvSpPr>
            <a:spLocks noGrp="1"/>
          </p:cNvSpPr>
          <p:nvPr>
            <p:ph type="subTitle" idx="1"/>
          </p:nvPr>
        </p:nvSpPr>
        <p:spPr>
          <a:xfrm>
            <a:off x="0" y="2357430"/>
            <a:ext cx="9144000" cy="635000"/>
          </a:xfrm>
        </p:spPr>
        <p:txBody>
          <a:bodyPr/>
          <a:lstStyle/>
          <a:p>
            <a:endParaRPr lang="el-GR" altLang="el-GR" sz="4400" b="1" dirty="0" smtClean="0">
              <a:solidFill>
                <a:srgbClr val="5E3435"/>
              </a:solidFill>
            </a:endParaRPr>
          </a:p>
          <a:p>
            <a:r>
              <a:rPr lang="el-GR" altLang="el-GR" sz="4400" b="1" dirty="0" smtClean="0">
                <a:solidFill>
                  <a:srgbClr val="A42C2F"/>
                </a:solidFill>
              </a:rPr>
              <a:t>Ευχαριστώ για την προσοχή </a:t>
            </a:r>
          </a:p>
          <a:p>
            <a:r>
              <a:rPr lang="el-GR" altLang="el-GR" sz="4400" b="1" dirty="0" smtClean="0">
                <a:solidFill>
                  <a:srgbClr val="A42C2F"/>
                </a:solidFill>
              </a:rPr>
              <a:t>και την συμμετοχή σας</a:t>
            </a:r>
          </a:p>
          <a:p>
            <a:endParaRPr lang="el-GR" dirty="0"/>
          </a:p>
        </p:txBody>
      </p:sp>
      <p:pic>
        <p:nvPicPr>
          <p:cNvPr id="1026" name="Picture 2" descr="E:\λογοτυπα\images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"/>
            <a:ext cx="9144000" cy="264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03103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093296"/>
            <a:ext cx="1237648" cy="76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30" y="6093296"/>
            <a:ext cx="6192688" cy="76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965076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Καλλιόπη\Desktop\λογοτυπα\imag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0"/>
            <a:ext cx="9115492" cy="2285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8 - Υπότιτλος"/>
          <p:cNvSpPr>
            <a:spLocks noGrp="1"/>
          </p:cNvSpPr>
          <p:nvPr>
            <p:ph type="subTitle" idx="1"/>
          </p:nvPr>
        </p:nvSpPr>
        <p:spPr>
          <a:xfrm>
            <a:off x="0" y="2571744"/>
            <a:ext cx="9144000" cy="714380"/>
          </a:xfrm>
        </p:spPr>
        <p:txBody>
          <a:bodyPr/>
          <a:lstStyle/>
          <a:p>
            <a:pPr marL="171450" algn="l">
              <a:tabLst>
                <a:tab pos="8515350" algn="l"/>
              </a:tabLst>
            </a:pPr>
            <a:r>
              <a:rPr lang="el-GR" altLang="el-GR" sz="2600" b="1" dirty="0" smtClean="0"/>
              <a:t>Το Κέντρο Κοινότητας είναι δομή που παρέχει </a:t>
            </a:r>
            <a:r>
              <a:rPr lang="el-GR" altLang="el-GR" sz="2600" b="1" dirty="0" smtClean="0">
                <a:solidFill>
                  <a:srgbClr val="820000"/>
                </a:solidFill>
              </a:rPr>
              <a:t>ολιστική υποστήριξη </a:t>
            </a:r>
            <a:r>
              <a:rPr lang="el-GR" altLang="el-GR" sz="2600" b="1" dirty="0" smtClean="0"/>
              <a:t>στους κατοίκους του οικείου Δήμου μέσα από την παροχή ενός συνολικού πλέγματος υπηρεσιών </a:t>
            </a:r>
          </a:p>
          <a:p>
            <a:pPr marL="171450" algn="l">
              <a:tabLst>
                <a:tab pos="8515350" algn="l"/>
              </a:tabLst>
            </a:pPr>
            <a:r>
              <a:rPr lang="el-GR" altLang="el-GR" sz="2600" b="1" u="sng" dirty="0" smtClean="0">
                <a:solidFill>
                  <a:srgbClr val="70222F"/>
                </a:solidFill>
              </a:rPr>
              <a:t>με στόχο </a:t>
            </a:r>
            <a:r>
              <a:rPr lang="el-GR" altLang="el-GR" sz="2600" b="1" dirty="0" smtClean="0"/>
              <a:t>την καταπολέμηση της φτώχειας, του κοινωνικού αποκλεισμού και κάθε μορφής διακρίσεων καθώς και την προώθηση στην απασχόληση</a:t>
            </a:r>
          </a:p>
          <a:p>
            <a:endParaRPr lang="el-GR" altLang="el-GR" sz="2400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03103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Users\Καλλιόπη\Desktop\λογοτυπα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428868"/>
            <a:ext cx="8786842" cy="3448404"/>
          </a:xfrm>
        </p:spPr>
        <p:txBody>
          <a:bodyPr/>
          <a:lstStyle/>
          <a:p>
            <a:pPr marL="800100" algn="l">
              <a:spcBef>
                <a:spcPts val="1200"/>
              </a:spcBef>
              <a:tabLst>
                <a:tab pos="1162050" algn="l"/>
              </a:tabLst>
            </a:pPr>
            <a:r>
              <a:rPr lang="el-GR" sz="2800" b="1" dirty="0" smtClean="0"/>
              <a:t>Βασικές λειτουργίες Κέντρου Κοινότητας:</a:t>
            </a:r>
            <a:br>
              <a:rPr lang="el-GR" sz="2800" b="1" dirty="0" smtClean="0"/>
            </a:br>
            <a:r>
              <a:rPr lang="el-GR" sz="2800" b="1" dirty="0" smtClean="0"/>
              <a:t>α) Υποδοχή - Ενημέρωση - Υποστήριξη των πολιτών </a:t>
            </a:r>
            <a:br>
              <a:rPr lang="el-GR" sz="2800" b="1" dirty="0" smtClean="0"/>
            </a:br>
            <a:r>
              <a:rPr lang="el-GR" sz="2800" b="1" dirty="0" smtClean="0"/>
              <a:t>β) Συνεργασία με Υπηρεσίες και Δομές </a:t>
            </a:r>
            <a:br>
              <a:rPr lang="el-GR" sz="2800" b="1" dirty="0" smtClean="0"/>
            </a:br>
            <a:r>
              <a:rPr lang="el-GR" sz="2800" b="1" dirty="0" smtClean="0"/>
              <a:t>γ) Παροχή Υπηρεσιών που αποσκοπούν στη βελτίωση του βιοτικού επιπέδου και διασφαλίζουν την κοινωνική ένταξη των ωφελουμένων</a:t>
            </a:r>
            <a:endParaRPr lang="el-GR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894" y="0"/>
            <a:ext cx="9122016" cy="5877272"/>
          </a:xfrm>
        </p:spPr>
        <p:txBody>
          <a:bodyPr/>
          <a:lstStyle/>
          <a:p>
            <a:endParaRPr lang="el-GR" altLang="el-GR" dirty="0"/>
          </a:p>
        </p:txBody>
      </p:sp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929330"/>
            <a:ext cx="133530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6215106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877272"/>
            <a:ext cx="142220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C:\Users\Καλλιόπη\Desktop\λογοτυπα\images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357430"/>
            <a:ext cx="9144000" cy="3519842"/>
          </a:xfrm>
        </p:spPr>
        <p:txBody>
          <a:bodyPr/>
          <a:lstStyle/>
          <a:p>
            <a:r>
              <a:rPr lang="el-GR" sz="4200" b="1" dirty="0" smtClean="0"/>
              <a:t>Αρμοδιότητες Στελεχών</a:t>
            </a:r>
            <a:br>
              <a:rPr lang="el-GR" sz="4200" b="1" dirty="0" smtClean="0"/>
            </a:br>
            <a:r>
              <a:rPr lang="el-GR" sz="4200" b="1" dirty="0" smtClean="0"/>
              <a:t> Κέντρου Κοινότητας</a:t>
            </a:r>
            <a:endParaRPr lang="el-GR" sz="4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877272"/>
            <a:ext cx="1237648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5929354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5877272"/>
            <a:ext cx="1350766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14282" y="-357214"/>
            <a:ext cx="8715436" cy="6196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Συντονιστής (Κοινωνικός Λειτουργός) </a:t>
            </a:r>
            <a:endParaRPr lang="el-GR" altLang="el-GR" sz="2400" b="1" spc="100" dirty="0">
              <a:solidFill>
                <a:srgbClr val="7C1627"/>
              </a:solidFill>
              <a:latin typeface="+mn-lt"/>
            </a:endParaRPr>
          </a:p>
          <a:p>
            <a:pPr marL="361950" indent="-36195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  <a:tabLst>
                <a:tab pos="85153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Καταρτίζει με τα υπόλοιπα στελέχη του Κέντρου και της Κοινωνικής Υπηρεσίας το Σχέδιο Λειτουργίας του Κ.Κ (καθήκοντα - όρια δράσης κάθε στελέχους - τήρηση του σχεδίου)</a:t>
            </a:r>
          </a:p>
          <a:p>
            <a:pPr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  <a:tabLst>
                <a:tab pos="8515350" algn="l"/>
              </a:tabLst>
            </a:pPr>
            <a:r>
              <a:rPr lang="en-US" altLang="el-GR" sz="2000" b="1" dirty="0" smtClean="0">
                <a:solidFill>
                  <a:srgbClr val="284C6A"/>
                </a:solidFill>
                <a:latin typeface="+mn-lt"/>
              </a:rPr>
              <a:t>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 Συντονίζει το προσωπικό προς επίτευξη στόχων του Κέντρου </a:t>
            </a:r>
          </a:p>
          <a:p>
            <a:pPr marL="361950" indent="-36195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  <a:tabLst>
                <a:tab pos="85153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Έχει την ευθύνη για την εύρυθμη λειτουργία και την τήρηση του ωραρίου</a:t>
            </a:r>
            <a:endParaRPr lang="en-US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61950" indent="-36195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  <a:tabLst>
                <a:tab pos="85153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Συγκεντρώνει και τηρεί στατιστικά και απολογιστικά στοιχεία από     κάθε στέλεχος, φροντίζει για τη διαφύλαξη της ασφάλειας, της εμπιστευτικότητας και του απορρήτου των τηρουμένων στοιχείων – αξιολογεί τα στοιχεία και προτείνει διορθωτικές ενέργειες </a:t>
            </a:r>
            <a:r>
              <a:rPr lang="en-US" altLang="el-GR" sz="2000" b="1" dirty="0" smtClean="0">
                <a:solidFill>
                  <a:srgbClr val="284C6A"/>
                </a:solidFill>
                <a:latin typeface="+mn-lt"/>
              </a:rPr>
              <a:t> -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εποπτεύει την τήρηση βιβλίων (όποτε αυτά χρειάζονται)</a:t>
            </a:r>
            <a:endParaRPr lang="en-US" altLang="el-GR" sz="2000" b="1" dirty="0" smtClean="0">
              <a:solidFill>
                <a:srgbClr val="284C6A"/>
              </a:solidFill>
              <a:latin typeface="+mn-lt"/>
            </a:endParaRPr>
          </a:p>
          <a:p>
            <a:pPr marL="361950" indent="-36195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  <a:tabLst>
                <a:tab pos="85153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Συντονίζει, μέσω συνεργασιών, δράσεις δημοσιότητας (ημερίδες, διαλέξεις, έκδοση ενημερωτικών φυλλαδίων κλπ.)</a:t>
            </a:r>
            <a:endParaRPr lang="en-US" altLang="el-GR" sz="2000" b="1" dirty="0" smtClean="0">
              <a:solidFill>
                <a:srgbClr val="284C6A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1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877272"/>
            <a:ext cx="1237648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5929354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5877272"/>
            <a:ext cx="1350766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85720" y="0"/>
            <a:ext cx="85725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Ψυχολόγος </a:t>
            </a:r>
            <a:endParaRPr lang="el-GR" altLang="el-GR" sz="2400" b="1" spc="100" dirty="0">
              <a:solidFill>
                <a:srgbClr val="7C1627"/>
              </a:solidFill>
              <a:latin typeface="+mn-lt"/>
            </a:endParaRPr>
          </a:p>
          <a:p>
            <a:pPr>
              <a:buClr>
                <a:srgbClr val="990033"/>
              </a:buClr>
            </a:pPr>
            <a:endParaRPr lang="el-GR" altLang="el-GR" sz="2200" b="1" dirty="0" smtClean="0">
              <a:solidFill>
                <a:srgbClr val="284C6A"/>
              </a:solidFill>
              <a:latin typeface="+mn-lt"/>
            </a:endParaRPr>
          </a:p>
          <a:p>
            <a:pPr marL="361950" indent="-361950">
              <a:buClr>
                <a:srgbClr val="990033"/>
              </a:buClr>
              <a:buFont typeface="Wingdings" pitchFamily="2" charset="2"/>
              <a:buChar char="Ø"/>
              <a:tabLst>
                <a:tab pos="8610600" algn="l"/>
                <a:tab pos="87058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Υποδέχεται και διαχειρίζεται περιστατικά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που χρήζουν ψυχολογικής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στήριξης, διενεργεί ψυχολογικές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αξιολογήσεις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και κάνει διάγνωση προβλημάτων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>
              <a:buClr>
                <a:srgbClr val="990033"/>
              </a:buClr>
              <a:buFont typeface="Wingdings" pitchFamily="2" charset="2"/>
              <a:buChar char="Ø"/>
              <a:tabLst>
                <a:tab pos="8610600" algn="l"/>
                <a:tab pos="8705850" algn="l"/>
              </a:tabLst>
            </a:pP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361950" indent="-361950">
              <a:buClr>
                <a:srgbClr val="990033"/>
              </a:buClr>
              <a:buFont typeface="Wingdings" pitchFamily="2" charset="2"/>
              <a:buChar char="Ø"/>
              <a:tabLst>
                <a:tab pos="8610600" algn="l"/>
                <a:tab pos="87058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Παρέχει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ψυχολογική στήριξη,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με ατομικές ή ομαδικές συνεδρίες ή συνεδρίες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οικογένειας όπου απαιτείται (π.χ. θύλακες Ρομά) </a:t>
            </a:r>
          </a:p>
          <a:p>
            <a:pPr>
              <a:buClr>
                <a:srgbClr val="990033"/>
              </a:buClr>
              <a:tabLst>
                <a:tab pos="8610600" algn="l"/>
                <a:tab pos="8705850" algn="l"/>
              </a:tabLst>
            </a:pP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361950" indent="-361950">
              <a:buClr>
                <a:srgbClr val="990033"/>
              </a:buClr>
              <a:buFont typeface="Wingdings" pitchFamily="2" charset="2"/>
              <a:buChar char="Ø"/>
              <a:tabLst>
                <a:tab pos="8610600" algn="l"/>
                <a:tab pos="87058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με τη Γ.Γ. Δια Βίου Μάθησης και Νέας Γενιάς για την αξιοποίηση υφιστάμενων δράσεων ψυχολογικής στήριξης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των ωφελουμένων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>
              <a:buClr>
                <a:srgbClr val="990033"/>
              </a:buClr>
              <a:tabLst>
                <a:tab pos="8610600" algn="l"/>
                <a:tab pos="8705850" algn="l"/>
              </a:tabLst>
            </a:pP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361950" indent="-361950">
              <a:buClr>
                <a:srgbClr val="990033"/>
              </a:buClr>
              <a:buFont typeface="Wingdings" pitchFamily="2" charset="2"/>
              <a:buChar char="Ø"/>
              <a:tabLst>
                <a:tab pos="8610600" algn="l"/>
                <a:tab pos="8705850" algn="l"/>
              </a:tabLst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με το υπόλοιπο προσωπικό του Κ.Κ και της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Κοινωνικής Υπηρεσίας για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τον προσδιορισμό και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αντιμετώπιση αναγκών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και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ψυχοκοινωνικών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προβλημάτων των ωφελουμένων</a:t>
            </a:r>
          </a:p>
        </p:txBody>
      </p:sp>
    </p:spTree>
    <p:extLst>
      <p:ext uri="{BB962C8B-B14F-4D97-AF65-F5344CB8AC3E}">
        <p14:creationId xmlns="" xmlns:p14="http://schemas.microsoft.com/office/powerpoint/2010/main" val="24561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5877272"/>
            <a:ext cx="1237648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877272"/>
            <a:ext cx="5929354" cy="980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5877272"/>
            <a:ext cx="1350766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285720" y="214290"/>
            <a:ext cx="850112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>
                <a:solidFill>
                  <a:srgbClr val="7C1627"/>
                </a:solidFill>
                <a:latin typeface="+mn-lt"/>
              </a:rPr>
              <a:t>Ψυχολόγος </a:t>
            </a:r>
            <a:endParaRPr lang="en-US" altLang="el-GR" sz="2400" b="1" spc="100" dirty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endParaRPr lang="el-GR" altLang="el-GR" sz="2200" b="1" dirty="0" smtClean="0">
              <a:solidFill>
                <a:srgbClr val="7C1627"/>
              </a:solidFill>
              <a:latin typeface="+mn-lt"/>
            </a:endParaRPr>
          </a:p>
          <a:p>
            <a:pPr marL="457200" indent="-4572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Συμμετέχει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σε προγράμματα αγωγής ψυχικής υγείας - προώθηση και σύνδεση περιστατικών με μονάδες Ψυχικής Υγείας όπου αυτό κριθεί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σκόπιμο</a:t>
            </a:r>
            <a:endParaRPr lang="en-US" altLang="el-GR" sz="2000" b="1" dirty="0">
              <a:solidFill>
                <a:srgbClr val="284C6A"/>
              </a:solidFill>
              <a:latin typeface="+mn-lt"/>
            </a:endParaRPr>
          </a:p>
          <a:p>
            <a:pPr>
              <a:buClr>
                <a:srgbClr val="990033"/>
              </a:buClr>
              <a:buFont typeface="Wingdings" pitchFamily="2" charset="2"/>
              <a:buChar char="Ø"/>
            </a:pPr>
            <a:endParaRPr lang="en-US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με τον διαμεσολαβητή του Παραρτήματος Ρομά και ΚΕΜ στις ομάδες υποστήριξης γυναικών, εφήβων, γονέων κλπ</a:t>
            </a:r>
            <a:endParaRPr lang="en-US" altLang="el-GR" sz="2000" b="1" dirty="0">
              <a:solidFill>
                <a:srgbClr val="284C6A"/>
              </a:solidFill>
              <a:latin typeface="+mn-lt"/>
            </a:endParaRPr>
          </a:p>
          <a:p>
            <a:pPr>
              <a:buClr>
                <a:srgbClr val="990033"/>
              </a:buClr>
              <a:buFont typeface="Wingdings" pitchFamily="2" charset="2"/>
              <a:buChar char="Ø"/>
            </a:pPr>
            <a:endParaRPr lang="en-US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Συνεργάζεται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με το στέλεχος που ασχολείται με τη μαθησιακή στήριξη για τις ανάγκες των ομάδων των παιδιών </a:t>
            </a:r>
          </a:p>
          <a:p>
            <a:pPr>
              <a:buClr>
                <a:srgbClr val="990033"/>
              </a:buClr>
            </a:pP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Έ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χει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την ευθύνη τήρησης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βιβλίου/εισαγωγής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στοιχείων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σε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πληροφοριακό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σύστημα (αν αυτό απαιτείται)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με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ιστορικό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,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συμπεράσματα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και τα αποτελέσματα της ψυχολογικής αξιολόγησης από κάθε συνεδρία </a:t>
            </a:r>
          </a:p>
        </p:txBody>
      </p:sp>
    </p:spTree>
    <p:extLst>
      <p:ext uri="{BB962C8B-B14F-4D97-AF65-F5344CB8AC3E}">
        <p14:creationId xmlns="" xmlns:p14="http://schemas.microsoft.com/office/powerpoint/2010/main" val="24561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Καλλιόπη\Desktop\αρχείο λήψης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" y="6072206"/>
            <a:ext cx="1237648" cy="785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Καλλιόπη\Desktop\λογοτυπα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6072206"/>
            <a:ext cx="5929354" cy="785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6072206"/>
            <a:ext cx="1350766" cy="78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- Ορθογώνιο"/>
          <p:cNvSpPr/>
          <p:nvPr/>
        </p:nvSpPr>
        <p:spPr>
          <a:xfrm>
            <a:off x="428595" y="0"/>
            <a:ext cx="864934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990033"/>
              </a:buClr>
            </a:pPr>
            <a:endParaRPr lang="el-GR" altLang="el-GR" sz="2400" b="1" spc="100" dirty="0" smtClean="0">
              <a:solidFill>
                <a:srgbClr val="7C1627"/>
              </a:solidFill>
              <a:latin typeface="+mn-lt"/>
            </a:endParaRPr>
          </a:p>
          <a:p>
            <a:pPr algn="ctr">
              <a:buClr>
                <a:srgbClr val="990033"/>
              </a:buClr>
            </a:pPr>
            <a:r>
              <a:rPr lang="el-GR" altLang="el-GR" sz="2400" b="1" spc="100" dirty="0" smtClean="0">
                <a:solidFill>
                  <a:srgbClr val="7C1627"/>
                </a:solidFill>
                <a:latin typeface="+mn-lt"/>
              </a:rPr>
              <a:t>Διοικητικός </a:t>
            </a:r>
            <a:r>
              <a:rPr lang="el-GR" altLang="el-GR" sz="2400" b="1" spc="100" dirty="0">
                <a:solidFill>
                  <a:srgbClr val="7C1627"/>
                </a:solidFill>
                <a:latin typeface="+mn-lt"/>
              </a:rPr>
              <a:t>Υπάλληλος </a:t>
            </a:r>
          </a:p>
          <a:p>
            <a:pPr>
              <a:buClr>
                <a:srgbClr val="990033"/>
              </a:buClr>
            </a:pPr>
            <a:endParaRPr lang="el-GR" sz="2700" dirty="0" smtClean="0">
              <a:latin typeface="+mn-lt"/>
            </a:endParaRPr>
          </a:p>
          <a:p>
            <a:pPr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sz="2700" dirty="0" smtClean="0">
                <a:latin typeface="+mn-lt"/>
              </a:rPr>
              <a:t> </a:t>
            </a:r>
            <a:r>
              <a:rPr lang="en-US" sz="2700" dirty="0">
                <a:latin typeface="+mn-lt"/>
              </a:rPr>
              <a:t> </a:t>
            </a:r>
            <a:r>
              <a:rPr lang="el-GR" sz="2000" b="1" dirty="0" smtClean="0">
                <a:solidFill>
                  <a:srgbClr val="284C6A"/>
                </a:solidFill>
                <a:latin typeface="+mn-lt"/>
              </a:rPr>
              <a:t>Υποδέχεται και προωθεί εσωτερικά αιτήσεις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284C6A"/>
                </a:solidFill>
                <a:latin typeface="+mn-lt"/>
              </a:rPr>
              <a:t>Αναλαμβάνει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διοικητικές 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υπηρεσίες  (αρχειοθέτηση, δακτυλογράφηση, φωτοτυπίες,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αλληλογραφία,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επιστολές – προσκλήσεις, ηλεκτρονική αλληλογραφία, συνεννόηση με προμηθευτές, σύνταξη εξοδολογίων, παρουσιολογίων και τήρηση αρχείου. </a:t>
            </a:r>
          </a:p>
          <a:p>
            <a:pPr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 </a:t>
            </a:r>
            <a:r>
              <a:rPr lang="en-US" altLang="el-GR" sz="2000" b="1" dirty="0">
                <a:solidFill>
                  <a:srgbClr val="284C6A"/>
                </a:solidFill>
                <a:latin typeface="+mn-lt"/>
              </a:rPr>
              <a:t>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 Προετοιμάζει συναντήσεις, έντυπα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και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παρουσιάσεις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του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Κέντρου</a:t>
            </a:r>
            <a:endParaRPr lang="el-GR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Καταχωρεί στοιχεία, επεξεργάζεται αποτελέσματα, ερευνών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που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 εκπονούν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τα στελέχη του Κέντρου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– τηρεί τα ηλεκτρονικά αρχεία</a:t>
            </a:r>
            <a:endParaRPr lang="en-US" altLang="el-GR" sz="2000" b="1" dirty="0">
              <a:solidFill>
                <a:srgbClr val="284C6A"/>
              </a:solidFill>
              <a:latin typeface="+mn-lt"/>
            </a:endParaRPr>
          </a:p>
          <a:p>
            <a:pPr marL="457200" indent="-457200">
              <a:spcBef>
                <a:spcPts val="1200"/>
              </a:spcBef>
              <a:buClr>
                <a:srgbClr val="990033"/>
              </a:buClr>
              <a:buFont typeface="Wingdings" pitchFamily="2" charset="2"/>
              <a:buChar char="Ø"/>
            </a:pP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Ενημερώνει την ιστοσελίδα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της δομής,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παρέχει στοιχεία για την ενημέρωση της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ιστοσελίδας του </a:t>
            </a:r>
            <a:r>
              <a:rPr lang="el-GR" altLang="el-GR" sz="2000" b="1" dirty="0" smtClean="0">
                <a:solidFill>
                  <a:srgbClr val="284C6A"/>
                </a:solidFill>
                <a:latin typeface="+mn-lt"/>
              </a:rPr>
              <a:t>ΟΤΑ </a:t>
            </a:r>
            <a:r>
              <a:rPr lang="el-GR" altLang="el-GR" sz="2000" b="1" dirty="0">
                <a:solidFill>
                  <a:srgbClr val="284C6A"/>
                </a:solidFill>
                <a:latin typeface="+mn-lt"/>
              </a:rPr>
              <a:t>σχετικά με δραστηριότητες και εκδηλώσεις του Κέντρου</a:t>
            </a:r>
          </a:p>
        </p:txBody>
      </p:sp>
    </p:spTree>
    <p:extLst>
      <p:ext uri="{BB962C8B-B14F-4D97-AF65-F5344CB8AC3E}">
        <p14:creationId xmlns="" xmlns:p14="http://schemas.microsoft.com/office/powerpoint/2010/main" val="245612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αρουσίαση εκπαιδευτικού σεμιναρίου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εκπαιδευτικού σεμιναρίου</Template>
  <TotalTime>5979</TotalTime>
  <Words>1352</Words>
  <Application>Microsoft Office PowerPoint</Application>
  <PresentationFormat>Προβολή στην οθόνη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Παρουσίαση εκπαιδευτικού σεμιναρίου</vt:lpstr>
      <vt:lpstr>      Κουτσονικολή Βασιλική Στέλεχος Μονάδας Α΄     Επιτελικής Δομής ΕΣΠΑ    Υπ. Εργασίας, Κοιν. Ασφάλισης και Κοιν. Αλληλεγγύης    Τομέας Κοινωνικής Αλληλεγγύης (ΕΔΚΑ)</vt:lpstr>
      <vt:lpstr>Διαφάνεια 2</vt:lpstr>
      <vt:lpstr>Διαφάνεια 3</vt:lpstr>
      <vt:lpstr>Βασικές λειτουργίες Κέντρου Κοινότητας: α) Υποδοχή - Ενημέρωση - Υποστήριξη των πολιτών  β) Συνεργασία με Υπηρεσίες και Δομές  γ) Παροχή Υπηρεσιών που αποσκοπούν στη βελτίωση του βιοτικού επιπέδου και διασφαλίζουν την κοινωνική ένταξη των ωφελουμένων</vt:lpstr>
      <vt:lpstr>Αρμοδιότητες Στελεχών  Κέντρου Κοινότητας</vt:lpstr>
      <vt:lpstr>Διαφάνεια 6</vt:lpstr>
      <vt:lpstr>Διαφάνεια 7</vt:lpstr>
      <vt:lpstr>Διαφάνεια 8</vt:lpstr>
      <vt:lpstr>Διαφάνεια 9</vt:lpstr>
      <vt:lpstr>Διαφάνεια 10</vt:lpstr>
      <vt:lpstr>Αρμοδιότητες Κέντρου Κοινότητας διευρυμένου με Παράρτημα Ρομά  </vt:lpstr>
      <vt:lpstr>Διαφάνεια 12</vt:lpstr>
      <vt:lpstr>Αρμοδιότητες Στελεχών Παραρτήματος Ρομά  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Εκπαιδευτική παρουσίαση</dc:title>
  <dc:creator>Καλλιόπη Κουρουπάκη</dc:creator>
  <cp:lastModifiedBy>Basiliki</cp:lastModifiedBy>
  <cp:revision>290</cp:revision>
  <dcterms:created xsi:type="dcterms:W3CDTF">2017-10-08T09:16:34Z</dcterms:created>
  <dcterms:modified xsi:type="dcterms:W3CDTF">2017-11-16T09:51:22Z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TC062561681032</vt:lpwstr>
  </property>
</Properties>
</file>