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00" r:id="rId2"/>
    <p:sldId id="275" r:id="rId3"/>
    <p:sldId id="288" r:id="rId4"/>
    <p:sldId id="289" r:id="rId5"/>
    <p:sldId id="290" r:id="rId6"/>
    <p:sldId id="291" r:id="rId7"/>
    <p:sldId id="305" r:id="rId8"/>
    <p:sldId id="295" r:id="rId9"/>
    <p:sldId id="278" r:id="rId10"/>
    <p:sldId id="292" r:id="rId11"/>
    <p:sldId id="293" r:id="rId12"/>
    <p:sldId id="294" r:id="rId13"/>
    <p:sldId id="296" r:id="rId14"/>
    <p:sldId id="306" r:id="rId15"/>
    <p:sldId id="282" r:id="rId16"/>
    <p:sldId id="283" r:id="rId17"/>
    <p:sldId id="284" r:id="rId18"/>
    <p:sldId id="301" r:id="rId19"/>
    <p:sldId id="286" r:id="rId20"/>
    <p:sldId id="287" r:id="rId21"/>
    <p:sldId id="302" r:id="rId22"/>
    <p:sldId id="260" r:id="rId23"/>
    <p:sldId id="303" r:id="rId24"/>
    <p:sldId id="262" r:id="rId25"/>
    <p:sldId id="304" r:id="rId26"/>
    <p:sldId id="297" r:id="rId27"/>
    <p:sldId id="298" r:id="rId28"/>
    <p:sldId id="299" r:id="rId29"/>
    <p:sldId id="276" r:id="rId30"/>
    <p:sldId id="277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55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1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4"/>
  <c:chart>
    <c:title>
      <c:tx>
        <c:rich>
          <a:bodyPr/>
          <a:lstStyle/>
          <a:p>
            <a:pPr>
              <a:defRPr sz="2000"/>
            </a:pPr>
            <a:r>
              <a:rPr lang="el-GR" sz="2000"/>
              <a:t>ΑΙΤΗΜΑΤΑ ΩΦΕΛΟΥΜΕΝΩΝ ΣΤΑ ΚΕΝΤΡΑ ΚΟΙΝΟΤΗΤΑΣ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ΑΙΤΗΜΑΤΑ ΩΦΕΛΟΥΜΕΝΩΝ ΣΤΑ ΚΕΝΤΡΑ ΚΟΙΝΟΤΗΤΑΣ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elete val="1"/>
          </c:dLbls>
          <c:cat>
            <c:strRef>
              <c:f>Φύλλο1!$A$2:$A$8</c:f>
              <c:strCache>
                <c:ptCount val="7"/>
                <c:pt idx="0">
                  <c:v>ΚΕΑ</c:v>
                </c:pt>
                <c:pt idx="1">
                  <c:v>ΕΡΓΑΣΙΑ</c:v>
                </c:pt>
                <c:pt idx="2">
                  <c:v>ΕΠΙΔΟΜΑΤΑ </c:v>
                </c:pt>
                <c:pt idx="3">
                  <c:v>ΤΕΒΑ</c:v>
                </c:pt>
                <c:pt idx="4">
                  <c:v>ΙΑΤΡΟΦΑΡ/ΚΗ ΠΕΡΙΘΑΛΨΗ</c:v>
                </c:pt>
                <c:pt idx="5">
                  <c:v>ΣΥΝΤΑΞΕΙΣ</c:v>
                </c:pt>
                <c:pt idx="6">
                  <c:v>ΑΣΤΕΓΙΑ</c:v>
                </c:pt>
              </c:strCache>
            </c:strRef>
          </c:cat>
          <c:val>
            <c:numRef>
              <c:f>Φύλλο1!$B$2:$B$8</c:f>
              <c:numCache>
                <c:formatCode>0.00</c:formatCode>
                <c:ptCount val="7"/>
                <c:pt idx="0">
                  <c:v>92.11</c:v>
                </c:pt>
                <c:pt idx="1">
                  <c:v>47.37</c:v>
                </c:pt>
                <c:pt idx="2">
                  <c:v>42.11</c:v>
                </c:pt>
                <c:pt idx="3">
                  <c:v>36.840000000000003</c:v>
                </c:pt>
                <c:pt idx="4">
                  <c:v>15.79</c:v>
                </c:pt>
                <c:pt idx="5">
                  <c:v>7.89</c:v>
                </c:pt>
                <c:pt idx="6">
                  <c:v>7.89</c:v>
                </c:pt>
              </c:numCache>
            </c:numRef>
          </c:val>
        </c:ser>
        <c:axId val="80820096"/>
        <c:axId val="80821632"/>
      </c:barChart>
      <c:catAx>
        <c:axId val="80820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l-GR"/>
          </a:p>
        </c:txPr>
        <c:crossAx val="80821632"/>
        <c:crosses val="autoZero"/>
        <c:auto val="1"/>
        <c:lblAlgn val="ctr"/>
        <c:lblOffset val="100"/>
      </c:catAx>
      <c:valAx>
        <c:axId val="80821632"/>
        <c:scaling>
          <c:orientation val="minMax"/>
        </c:scaling>
        <c:axPos val="l"/>
        <c:majorGridlines/>
        <c:numFmt formatCode="0.00" sourceLinked="1"/>
        <c:tickLblPos val="nextTo"/>
        <c:crossAx val="80820096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/>
      <c:txPr>
        <a:bodyPr/>
        <a:lstStyle/>
        <a:p>
          <a:pPr>
            <a:defRPr sz="1600"/>
          </a:pPr>
          <a:endParaRPr lang="el-GR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el-GR"/>
    </a:p>
  </c:txPr>
  <c:externalData r:id="rId2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A34543-32BF-4EE7-B684-CB1889511924}" type="doc">
      <dgm:prSet loTypeId="urn:microsoft.com/office/officeart/2005/8/layout/pyramid2" loCatId="pyramid" qsTypeId="urn:microsoft.com/office/officeart/2005/8/quickstyle/3d5" qsCatId="3D" csTypeId="urn:microsoft.com/office/officeart/2005/8/colors/accent2_4" csCatId="accent2" phldr="1"/>
      <dgm:spPr/>
    </dgm:pt>
    <dgm:pt modelId="{31CA1251-0031-4476-9EE0-3C9465D55C6D}">
      <dgm:prSet phldrT="[Κείμενο]" custT="1"/>
      <dgm:spPr/>
      <dgm:t>
        <a:bodyPr/>
        <a:lstStyle/>
        <a:p>
          <a:r>
            <a:rPr lang="el-GR" sz="1600" baseline="0" dirty="0" smtClean="0"/>
            <a:t>ΝΟΤΙΟ  ΑΙΓΑΙΟ  9</a:t>
          </a:r>
          <a:r>
            <a:rPr lang="en-US" sz="1600" baseline="0" dirty="0" smtClean="0"/>
            <a:t>2</a:t>
          </a:r>
          <a:r>
            <a:rPr lang="el-GR" sz="1600" baseline="0" dirty="0" smtClean="0"/>
            <a:t>,3</a:t>
          </a:r>
          <a:r>
            <a:rPr lang="en-US" sz="1600" baseline="0" dirty="0" smtClean="0"/>
            <a:t>1</a:t>
          </a:r>
          <a:r>
            <a:rPr lang="el-GR" sz="1600" baseline="0" dirty="0" smtClean="0"/>
            <a:t>%</a:t>
          </a:r>
          <a:endParaRPr lang="el-GR" sz="1600" baseline="0" dirty="0"/>
        </a:p>
      </dgm:t>
    </dgm:pt>
    <dgm:pt modelId="{26186478-6FE3-4412-91FD-AAEAAD6E30CB}" type="parTrans" cxnId="{5429F9F4-D378-4D08-A277-176852A6FB90}">
      <dgm:prSet/>
      <dgm:spPr/>
      <dgm:t>
        <a:bodyPr/>
        <a:lstStyle/>
        <a:p>
          <a:endParaRPr lang="el-GR"/>
        </a:p>
      </dgm:t>
    </dgm:pt>
    <dgm:pt modelId="{087116D7-F967-4053-9787-2247A49EF783}" type="sibTrans" cxnId="{5429F9F4-D378-4D08-A277-176852A6FB90}">
      <dgm:prSet/>
      <dgm:spPr/>
      <dgm:t>
        <a:bodyPr/>
        <a:lstStyle/>
        <a:p>
          <a:endParaRPr lang="el-GR"/>
        </a:p>
      </dgm:t>
    </dgm:pt>
    <dgm:pt modelId="{DD5AA357-2096-4EDA-9A6B-E9720C77B271}">
      <dgm:prSet phldrT="[Κείμενο]" custT="1"/>
      <dgm:spPr/>
      <dgm:t>
        <a:bodyPr/>
        <a:lstStyle/>
        <a:p>
          <a:r>
            <a:rPr lang="el-GR" sz="1600" baseline="0" dirty="0" smtClean="0"/>
            <a:t>ΚΕΝΤΡΙΚΗ ΜΑΚΕΔΟΝΙΑ  </a:t>
          </a:r>
          <a:r>
            <a:rPr lang="en-US" sz="1600" baseline="0" dirty="0" smtClean="0"/>
            <a:t>55</a:t>
          </a:r>
          <a:r>
            <a:rPr lang="el-GR" sz="1600" baseline="0" dirty="0" smtClean="0"/>
            <a:t>,</a:t>
          </a:r>
          <a:r>
            <a:rPr lang="en-US" sz="1600" baseline="0" dirty="0" smtClean="0"/>
            <a:t>26</a:t>
          </a:r>
          <a:r>
            <a:rPr lang="el-GR" sz="1600" baseline="0" dirty="0" smtClean="0"/>
            <a:t>%</a:t>
          </a:r>
        </a:p>
      </dgm:t>
    </dgm:pt>
    <dgm:pt modelId="{1AD2526A-6ED9-443B-90EF-86CF9ED962E0}" type="parTrans" cxnId="{E9B376D3-E9C1-4EB8-B45D-2AB3082F59D2}">
      <dgm:prSet/>
      <dgm:spPr/>
      <dgm:t>
        <a:bodyPr/>
        <a:lstStyle/>
        <a:p>
          <a:endParaRPr lang="el-GR"/>
        </a:p>
      </dgm:t>
    </dgm:pt>
    <dgm:pt modelId="{23D1E91D-9826-4CF8-9D6E-41D0891A26EE}" type="sibTrans" cxnId="{E9B376D3-E9C1-4EB8-B45D-2AB3082F59D2}">
      <dgm:prSet/>
      <dgm:spPr/>
      <dgm:t>
        <a:bodyPr/>
        <a:lstStyle/>
        <a:p>
          <a:endParaRPr lang="el-GR"/>
        </a:p>
      </dgm:t>
    </dgm:pt>
    <dgm:pt modelId="{27001E82-1CBE-4D92-8AFC-CB94AEE68C66}">
      <dgm:prSet phldrT="[Κείμενο]" custT="1"/>
      <dgm:spPr/>
      <dgm:t>
        <a:bodyPr/>
        <a:lstStyle/>
        <a:p>
          <a:r>
            <a:rPr lang="el-GR" sz="1600" dirty="0" smtClean="0"/>
            <a:t>ΙΟΝΙΑ   ΝΗΣΙΑ  0,00%</a:t>
          </a:r>
          <a:endParaRPr lang="el-GR" sz="1600" dirty="0"/>
        </a:p>
      </dgm:t>
    </dgm:pt>
    <dgm:pt modelId="{C3815548-D1C3-4C1D-A6C9-0A6344907689}" type="parTrans" cxnId="{3AE85C5D-E564-41A8-B6B1-86D74890BC0D}">
      <dgm:prSet/>
      <dgm:spPr/>
      <dgm:t>
        <a:bodyPr/>
        <a:lstStyle/>
        <a:p>
          <a:endParaRPr lang="el-GR"/>
        </a:p>
      </dgm:t>
    </dgm:pt>
    <dgm:pt modelId="{932D5E24-9D34-493F-B9D0-7B28E09FB9A4}" type="sibTrans" cxnId="{3AE85C5D-E564-41A8-B6B1-86D74890BC0D}">
      <dgm:prSet/>
      <dgm:spPr/>
      <dgm:t>
        <a:bodyPr/>
        <a:lstStyle/>
        <a:p>
          <a:endParaRPr lang="el-GR"/>
        </a:p>
      </dgm:t>
    </dgm:pt>
    <dgm:pt modelId="{46BA9F57-193F-45A2-9114-F278A04E5D49}">
      <dgm:prSet phldrT="[Κείμενο]" custT="1"/>
      <dgm:spPr/>
      <dgm:t>
        <a:bodyPr/>
        <a:lstStyle/>
        <a:p>
          <a:r>
            <a:rPr lang="el-GR" sz="1600" baseline="0" dirty="0" smtClean="0"/>
            <a:t>ΑΤΤΙΚΗ  </a:t>
          </a:r>
          <a:r>
            <a:rPr lang="en-US" sz="1600" baseline="0" dirty="0" smtClean="0"/>
            <a:t>61</a:t>
          </a:r>
          <a:r>
            <a:rPr lang="el-GR" sz="1600" baseline="0" dirty="0" smtClean="0"/>
            <a:t>,</a:t>
          </a:r>
          <a:r>
            <a:rPr lang="en-US" sz="1600" baseline="0" dirty="0" smtClean="0"/>
            <a:t>82</a:t>
          </a:r>
          <a:r>
            <a:rPr lang="el-GR" sz="1600" baseline="0" dirty="0" smtClean="0"/>
            <a:t>%</a:t>
          </a:r>
          <a:endParaRPr lang="el-GR" sz="1600" baseline="0" dirty="0"/>
        </a:p>
      </dgm:t>
    </dgm:pt>
    <dgm:pt modelId="{01A30251-FD30-4E4A-BB4F-6C789A176B0F}" type="parTrans" cxnId="{C392B851-6FA3-4E36-9CC5-00CBE7B32339}">
      <dgm:prSet/>
      <dgm:spPr/>
      <dgm:t>
        <a:bodyPr/>
        <a:lstStyle/>
        <a:p>
          <a:endParaRPr lang="el-GR"/>
        </a:p>
      </dgm:t>
    </dgm:pt>
    <dgm:pt modelId="{DA624478-BDF0-4B95-9E01-D8AEA5E54124}" type="sibTrans" cxnId="{C392B851-6FA3-4E36-9CC5-00CBE7B32339}">
      <dgm:prSet/>
      <dgm:spPr/>
      <dgm:t>
        <a:bodyPr/>
        <a:lstStyle/>
        <a:p>
          <a:endParaRPr lang="el-GR"/>
        </a:p>
      </dgm:t>
    </dgm:pt>
    <dgm:pt modelId="{89A01045-6786-4531-88C1-1172F9A4B98B}">
      <dgm:prSet phldrT="[Κείμενο]" custT="1"/>
      <dgm:spPr/>
      <dgm:t>
        <a:bodyPr/>
        <a:lstStyle/>
        <a:p>
          <a:r>
            <a:rPr lang="el-GR" sz="1600" baseline="0" dirty="0" smtClean="0"/>
            <a:t>ΚΡΗΤΗ   </a:t>
          </a:r>
          <a:r>
            <a:rPr lang="en-US" sz="1600" baseline="0" dirty="0" smtClean="0"/>
            <a:t>78</a:t>
          </a:r>
          <a:r>
            <a:rPr lang="el-GR" sz="1600" baseline="0" dirty="0" smtClean="0"/>
            <a:t>,</a:t>
          </a:r>
          <a:r>
            <a:rPr lang="en-US" sz="1600" baseline="0" dirty="0" smtClean="0"/>
            <a:t>57</a:t>
          </a:r>
          <a:r>
            <a:rPr lang="el-GR" sz="1600" baseline="0" dirty="0" smtClean="0"/>
            <a:t>%</a:t>
          </a:r>
          <a:endParaRPr lang="el-GR" sz="1600" baseline="0" dirty="0"/>
        </a:p>
      </dgm:t>
    </dgm:pt>
    <dgm:pt modelId="{E06A49AF-9BE4-4F40-A59D-F46CF847A740}" type="parTrans" cxnId="{CE51B235-A66C-4DCB-9B0A-C504C5E3CF16}">
      <dgm:prSet/>
      <dgm:spPr/>
      <dgm:t>
        <a:bodyPr/>
        <a:lstStyle/>
        <a:p>
          <a:endParaRPr lang="el-GR"/>
        </a:p>
      </dgm:t>
    </dgm:pt>
    <dgm:pt modelId="{54CF82F9-0DCE-45A6-A19E-5B38552B6197}" type="sibTrans" cxnId="{CE51B235-A66C-4DCB-9B0A-C504C5E3CF16}">
      <dgm:prSet/>
      <dgm:spPr/>
      <dgm:t>
        <a:bodyPr/>
        <a:lstStyle/>
        <a:p>
          <a:endParaRPr lang="el-GR"/>
        </a:p>
      </dgm:t>
    </dgm:pt>
    <dgm:pt modelId="{56DFF1AB-FD43-4062-ACDE-8DF7870E3D15}">
      <dgm:prSet phldrT="[Κείμενο]" custT="1"/>
      <dgm:spPr/>
      <dgm:t>
        <a:bodyPr/>
        <a:lstStyle/>
        <a:p>
          <a:r>
            <a:rPr lang="el-GR" sz="1600" baseline="0" dirty="0" smtClean="0"/>
            <a:t>ΑΝΑΤ. </a:t>
          </a:r>
          <a:r>
            <a:rPr lang="el-GR" sz="1500" baseline="0" dirty="0" smtClean="0"/>
            <a:t>ΜΑΚΕΔ.</a:t>
          </a:r>
          <a:r>
            <a:rPr lang="el-GR" sz="1600" baseline="0" dirty="0" smtClean="0"/>
            <a:t>&amp; ΘΡΑΚΗ   </a:t>
          </a:r>
          <a:r>
            <a:rPr lang="en-US" sz="1600" baseline="0" dirty="0" smtClean="0"/>
            <a:t>86</a:t>
          </a:r>
          <a:r>
            <a:rPr lang="el-GR" sz="1600" baseline="0" dirty="0" smtClean="0"/>
            <a:t>,</a:t>
          </a:r>
          <a:r>
            <a:rPr lang="en-US" sz="1600" baseline="0" dirty="0" smtClean="0"/>
            <a:t>36</a:t>
          </a:r>
          <a:r>
            <a:rPr lang="el-GR" sz="1600" baseline="0" dirty="0" smtClean="0"/>
            <a:t>%</a:t>
          </a:r>
          <a:endParaRPr lang="el-GR" sz="1600" baseline="0" dirty="0"/>
        </a:p>
      </dgm:t>
    </dgm:pt>
    <dgm:pt modelId="{CAF47AFB-0BC4-43F9-9FBC-33A465932BE9}" type="parTrans" cxnId="{A2B0B117-35D0-4784-82BA-01B9477B55D4}">
      <dgm:prSet/>
      <dgm:spPr/>
      <dgm:t>
        <a:bodyPr/>
        <a:lstStyle/>
        <a:p>
          <a:endParaRPr lang="el-GR"/>
        </a:p>
      </dgm:t>
    </dgm:pt>
    <dgm:pt modelId="{9B283BDA-74A3-45FC-8030-F6B5CAA5DB29}" type="sibTrans" cxnId="{A2B0B117-35D0-4784-82BA-01B9477B55D4}">
      <dgm:prSet/>
      <dgm:spPr/>
      <dgm:t>
        <a:bodyPr/>
        <a:lstStyle/>
        <a:p>
          <a:endParaRPr lang="el-GR"/>
        </a:p>
      </dgm:t>
    </dgm:pt>
    <dgm:pt modelId="{AEAB999E-E3F2-4D98-A3FC-B823B66A65D7}">
      <dgm:prSet phldrT="[Κείμενο]" custT="1"/>
      <dgm:spPr/>
      <dgm:t>
        <a:bodyPr/>
        <a:lstStyle/>
        <a:p>
          <a:r>
            <a:rPr lang="el-GR" sz="1600" baseline="0" dirty="0" smtClean="0"/>
            <a:t>ΒΟΡΕΙΟ  ΑΙΓΑΙΟ   </a:t>
          </a:r>
          <a:r>
            <a:rPr lang="en-US" sz="1600" baseline="0" dirty="0" smtClean="0"/>
            <a:t>10</a:t>
          </a:r>
          <a:r>
            <a:rPr lang="el-GR" sz="1600" baseline="0" dirty="0" smtClean="0"/>
            <a:t>0,00%</a:t>
          </a:r>
          <a:endParaRPr lang="el-GR" sz="1600" baseline="0" dirty="0"/>
        </a:p>
      </dgm:t>
    </dgm:pt>
    <dgm:pt modelId="{D5479A58-CF6A-479A-BCD5-59DC44B369F3}" type="parTrans" cxnId="{0C105E4A-EC7B-41EF-B790-31BBAFA2F03F}">
      <dgm:prSet/>
      <dgm:spPr/>
      <dgm:t>
        <a:bodyPr/>
        <a:lstStyle/>
        <a:p>
          <a:endParaRPr lang="el-GR"/>
        </a:p>
      </dgm:t>
    </dgm:pt>
    <dgm:pt modelId="{FC982FF7-B83E-4CBF-B49C-ACD03E89EBFE}" type="sibTrans" cxnId="{0C105E4A-EC7B-41EF-B790-31BBAFA2F03F}">
      <dgm:prSet/>
      <dgm:spPr/>
      <dgm:t>
        <a:bodyPr/>
        <a:lstStyle/>
        <a:p>
          <a:endParaRPr lang="el-GR"/>
        </a:p>
      </dgm:t>
    </dgm:pt>
    <dgm:pt modelId="{C5A3B3CF-8E33-40BD-8BDD-0F6CDFF231A1}">
      <dgm:prSet phldrT="[Κείμενο]" custT="1"/>
      <dgm:spPr/>
      <dgm:t>
        <a:bodyPr/>
        <a:lstStyle/>
        <a:p>
          <a:r>
            <a:rPr lang="el-GR" sz="1600" baseline="0" dirty="0" smtClean="0"/>
            <a:t>ΔΥΤΙΚΗ  ΕΛΛΑΔΑ  </a:t>
          </a:r>
          <a:r>
            <a:rPr lang="en-US" sz="1600" baseline="0" dirty="0" smtClean="0"/>
            <a:t>63</a:t>
          </a:r>
          <a:r>
            <a:rPr lang="el-GR" sz="1600" baseline="0" dirty="0" smtClean="0"/>
            <a:t>,</a:t>
          </a:r>
          <a:r>
            <a:rPr lang="en-US" sz="1600" baseline="0" dirty="0" smtClean="0"/>
            <a:t>16</a:t>
          </a:r>
          <a:r>
            <a:rPr lang="el-GR" sz="1600" baseline="0" dirty="0" smtClean="0"/>
            <a:t>%</a:t>
          </a:r>
          <a:endParaRPr lang="el-GR" sz="1600" baseline="0" dirty="0"/>
        </a:p>
      </dgm:t>
    </dgm:pt>
    <dgm:pt modelId="{64662621-2724-41CC-A891-03BB79DE390D}" type="parTrans" cxnId="{CE5057F2-BBE2-4C49-82B8-3425F1C378A8}">
      <dgm:prSet/>
      <dgm:spPr/>
      <dgm:t>
        <a:bodyPr/>
        <a:lstStyle/>
        <a:p>
          <a:endParaRPr lang="el-GR"/>
        </a:p>
      </dgm:t>
    </dgm:pt>
    <dgm:pt modelId="{ED958F07-967A-45DD-B15B-0EBB51F30EE6}" type="sibTrans" cxnId="{CE5057F2-BBE2-4C49-82B8-3425F1C378A8}">
      <dgm:prSet/>
      <dgm:spPr/>
      <dgm:t>
        <a:bodyPr/>
        <a:lstStyle/>
        <a:p>
          <a:endParaRPr lang="el-GR"/>
        </a:p>
      </dgm:t>
    </dgm:pt>
    <dgm:pt modelId="{D58353FD-64F0-4BB2-A38F-A66231432E34}">
      <dgm:prSet phldrT="[Κείμενο]" custT="1"/>
      <dgm:spPr/>
      <dgm:t>
        <a:bodyPr/>
        <a:lstStyle/>
        <a:p>
          <a:r>
            <a:rPr lang="el-GR" sz="1600" baseline="0" dirty="0" smtClean="0"/>
            <a:t>ΗΠΕΙΡΟΥ  </a:t>
          </a:r>
          <a:r>
            <a:rPr lang="en-US" sz="1600" baseline="0" dirty="0" smtClean="0"/>
            <a:t>77</a:t>
          </a:r>
          <a:r>
            <a:rPr lang="el-GR" sz="1600" baseline="0" dirty="0" smtClean="0"/>
            <a:t>,</a:t>
          </a:r>
          <a:r>
            <a:rPr lang="en-US" sz="1600" baseline="0" dirty="0" smtClean="0"/>
            <a:t>78</a:t>
          </a:r>
          <a:r>
            <a:rPr lang="el-GR" sz="1600" baseline="0" dirty="0" smtClean="0"/>
            <a:t>%</a:t>
          </a:r>
        </a:p>
      </dgm:t>
    </dgm:pt>
    <dgm:pt modelId="{556C198C-F730-4D6F-B8C8-82FA721F0EA3}" type="parTrans" cxnId="{87D05F0B-03D8-41A3-AB69-F4A8E4C49193}">
      <dgm:prSet/>
      <dgm:spPr/>
      <dgm:t>
        <a:bodyPr/>
        <a:lstStyle/>
        <a:p>
          <a:endParaRPr lang="el-GR"/>
        </a:p>
      </dgm:t>
    </dgm:pt>
    <dgm:pt modelId="{542B41A4-3745-4419-B301-70988568EDB4}" type="sibTrans" cxnId="{87D05F0B-03D8-41A3-AB69-F4A8E4C49193}">
      <dgm:prSet/>
      <dgm:spPr/>
      <dgm:t>
        <a:bodyPr/>
        <a:lstStyle/>
        <a:p>
          <a:endParaRPr lang="el-GR"/>
        </a:p>
      </dgm:t>
    </dgm:pt>
    <dgm:pt modelId="{71FDDABD-725C-4DFB-9BFA-C88CD1D9CE10}">
      <dgm:prSet phldrT="[Κείμενο]" custT="1"/>
      <dgm:spPr/>
      <dgm:t>
        <a:bodyPr/>
        <a:lstStyle/>
        <a:p>
          <a:r>
            <a:rPr lang="el-GR" sz="1600" baseline="0" dirty="0" smtClean="0"/>
            <a:t>ΔΥΤ. ΜΑΚΕΔΟΝΙΑ </a:t>
          </a:r>
          <a:r>
            <a:rPr lang="en-US" sz="1600" baseline="0" dirty="0" smtClean="0"/>
            <a:t>7</a:t>
          </a:r>
          <a:r>
            <a:rPr lang="el-GR" sz="1600" baseline="0" dirty="0" smtClean="0"/>
            <a:t>0,00%</a:t>
          </a:r>
        </a:p>
      </dgm:t>
    </dgm:pt>
    <dgm:pt modelId="{3A6F9463-BAE0-462B-BD39-274559169225}" type="parTrans" cxnId="{47615E15-267A-465C-8DED-827E4574C7C7}">
      <dgm:prSet/>
      <dgm:spPr/>
      <dgm:t>
        <a:bodyPr/>
        <a:lstStyle/>
        <a:p>
          <a:endParaRPr lang="el-GR"/>
        </a:p>
      </dgm:t>
    </dgm:pt>
    <dgm:pt modelId="{EEEBE8EF-337B-4F43-9C40-911278C5A8C3}" type="sibTrans" cxnId="{47615E15-267A-465C-8DED-827E4574C7C7}">
      <dgm:prSet/>
      <dgm:spPr/>
      <dgm:t>
        <a:bodyPr/>
        <a:lstStyle/>
        <a:p>
          <a:endParaRPr lang="el-GR"/>
        </a:p>
      </dgm:t>
    </dgm:pt>
    <dgm:pt modelId="{2A55D08A-7898-4DA9-9AC6-EEEDF729B33B}">
      <dgm:prSet phldrT="[Κείμενο]" custT="1"/>
      <dgm:spPr/>
      <dgm:t>
        <a:bodyPr/>
        <a:lstStyle/>
        <a:p>
          <a:r>
            <a:rPr lang="el-GR" sz="1600" baseline="0" dirty="0" smtClean="0"/>
            <a:t>ΣΤΕΡΕΑ  ΕΛΛΑΔΑ </a:t>
          </a:r>
          <a:r>
            <a:rPr lang="en-US" sz="1600" baseline="0" dirty="0" smtClean="0"/>
            <a:t>36</a:t>
          </a:r>
          <a:r>
            <a:rPr lang="el-GR" sz="1600" baseline="0" dirty="0" smtClean="0"/>
            <a:t>,</a:t>
          </a:r>
          <a:r>
            <a:rPr lang="en-US" sz="1600" baseline="0" dirty="0" smtClean="0"/>
            <a:t>00</a:t>
          </a:r>
          <a:r>
            <a:rPr lang="el-GR" sz="1600" baseline="0" dirty="0" smtClean="0"/>
            <a:t>%</a:t>
          </a:r>
        </a:p>
      </dgm:t>
    </dgm:pt>
    <dgm:pt modelId="{611E6520-6E29-428E-8D6E-7D70F62923D7}" type="parTrans" cxnId="{7D59C7D4-B729-487E-A501-6676AFF0E22D}">
      <dgm:prSet/>
      <dgm:spPr/>
      <dgm:t>
        <a:bodyPr/>
        <a:lstStyle/>
        <a:p>
          <a:endParaRPr lang="el-GR"/>
        </a:p>
      </dgm:t>
    </dgm:pt>
    <dgm:pt modelId="{25E4B0D3-0DD9-4C6A-9F40-76D153F56205}" type="sibTrans" cxnId="{7D59C7D4-B729-487E-A501-6676AFF0E22D}">
      <dgm:prSet/>
      <dgm:spPr/>
      <dgm:t>
        <a:bodyPr/>
        <a:lstStyle/>
        <a:p>
          <a:endParaRPr lang="el-GR"/>
        </a:p>
      </dgm:t>
    </dgm:pt>
    <dgm:pt modelId="{99CE8EC4-C9A1-4B2C-B307-5D271AAAC0B6}">
      <dgm:prSet phldrT="[Κείμενο]" custT="1"/>
      <dgm:spPr/>
      <dgm:t>
        <a:bodyPr/>
        <a:lstStyle/>
        <a:p>
          <a:r>
            <a:rPr lang="el-GR" sz="1600" baseline="0" dirty="0" smtClean="0"/>
            <a:t>ΘΕΣΣΑΛΙΑ  </a:t>
          </a:r>
          <a:r>
            <a:rPr lang="en-US" sz="1600" baseline="0" dirty="0" smtClean="0"/>
            <a:t>13</a:t>
          </a:r>
          <a:r>
            <a:rPr lang="el-GR" sz="1600" baseline="0" dirty="0" smtClean="0"/>
            <a:t>,0</a:t>
          </a:r>
          <a:r>
            <a:rPr lang="en-US" sz="1600" baseline="0" dirty="0" smtClean="0"/>
            <a:t>4</a:t>
          </a:r>
          <a:r>
            <a:rPr lang="el-GR" sz="1600" baseline="0" dirty="0" smtClean="0"/>
            <a:t>%</a:t>
          </a:r>
        </a:p>
      </dgm:t>
    </dgm:pt>
    <dgm:pt modelId="{100A2501-DC8C-4145-AD57-F589A76597DD}" type="parTrans" cxnId="{216D5583-2A00-44A2-AE58-5BBBF7FB9268}">
      <dgm:prSet/>
      <dgm:spPr/>
      <dgm:t>
        <a:bodyPr/>
        <a:lstStyle/>
        <a:p>
          <a:endParaRPr lang="el-GR"/>
        </a:p>
      </dgm:t>
    </dgm:pt>
    <dgm:pt modelId="{78174F22-BB35-4E41-9AD2-B797EF5C582C}" type="sibTrans" cxnId="{216D5583-2A00-44A2-AE58-5BBBF7FB9268}">
      <dgm:prSet/>
      <dgm:spPr/>
      <dgm:t>
        <a:bodyPr/>
        <a:lstStyle/>
        <a:p>
          <a:endParaRPr lang="el-GR"/>
        </a:p>
      </dgm:t>
    </dgm:pt>
    <dgm:pt modelId="{506D7B0D-4AD6-4375-B05B-D4274F8E1764}" type="pres">
      <dgm:prSet presAssocID="{10A34543-32BF-4EE7-B684-CB1889511924}" presName="compositeShape" presStyleCnt="0">
        <dgm:presLayoutVars>
          <dgm:dir/>
          <dgm:resizeHandles/>
        </dgm:presLayoutVars>
      </dgm:prSet>
      <dgm:spPr/>
    </dgm:pt>
    <dgm:pt modelId="{4EF6EE5A-C1C8-4284-B141-8879F65B3EA6}" type="pres">
      <dgm:prSet presAssocID="{10A34543-32BF-4EE7-B684-CB1889511924}" presName="pyramid" presStyleLbl="node1" presStyleIdx="0" presStyleCnt="1"/>
      <dgm:spPr/>
    </dgm:pt>
    <dgm:pt modelId="{0ABA87A2-B15C-41FE-8E79-FB6B20D39EDC}" type="pres">
      <dgm:prSet presAssocID="{10A34543-32BF-4EE7-B684-CB1889511924}" presName="theList" presStyleCnt="0"/>
      <dgm:spPr/>
    </dgm:pt>
    <dgm:pt modelId="{3F994ED6-C9C9-4959-9A3C-C9C65214FD33}" type="pres">
      <dgm:prSet presAssocID="{31CA1251-0031-4476-9EE0-3C9465D55C6D}" presName="aNode" presStyleLbl="fgAcc1" presStyleIdx="0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24FABC-72B9-481B-A887-A95F83854352}" type="pres">
      <dgm:prSet presAssocID="{31CA1251-0031-4476-9EE0-3C9465D55C6D}" presName="aSpace" presStyleCnt="0"/>
      <dgm:spPr/>
    </dgm:pt>
    <dgm:pt modelId="{721D7333-F196-4A37-9B40-35EF78D817BA}" type="pres">
      <dgm:prSet presAssocID="{89A01045-6786-4531-88C1-1172F9A4B98B}" presName="aNode" presStyleLbl="fgAcc1" presStyleIdx="1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74A1AE7-F768-4DB9-985A-2914D330C15B}" type="pres">
      <dgm:prSet presAssocID="{89A01045-6786-4531-88C1-1172F9A4B98B}" presName="aSpace" presStyleCnt="0"/>
      <dgm:spPr/>
    </dgm:pt>
    <dgm:pt modelId="{5EB21F20-BAE6-4E71-9BC7-7DD63B199D6E}" type="pres">
      <dgm:prSet presAssocID="{56DFF1AB-FD43-4062-ACDE-8DF7870E3D15}" presName="aNode" presStyleLbl="fgAcc1" presStyleIdx="2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71E0C98-DC68-4806-9FE9-2DF52AE05DE0}" type="pres">
      <dgm:prSet presAssocID="{56DFF1AB-FD43-4062-ACDE-8DF7870E3D15}" presName="aSpace" presStyleCnt="0"/>
      <dgm:spPr/>
    </dgm:pt>
    <dgm:pt modelId="{A608647B-6ABC-42F0-BC39-6611B81ABE08}" type="pres">
      <dgm:prSet presAssocID="{AEAB999E-E3F2-4D98-A3FC-B823B66A65D7}" presName="aNode" presStyleLbl="fgAcc1" presStyleIdx="3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746ADC-6884-4424-805D-396529F7C030}" type="pres">
      <dgm:prSet presAssocID="{AEAB999E-E3F2-4D98-A3FC-B823B66A65D7}" presName="aSpace" presStyleCnt="0"/>
      <dgm:spPr/>
    </dgm:pt>
    <dgm:pt modelId="{C425289B-0902-4EB9-AD1B-38DCC39ED47A}" type="pres">
      <dgm:prSet presAssocID="{C5A3B3CF-8E33-40BD-8BDD-0F6CDFF231A1}" presName="aNode" presStyleLbl="fgAcc1" presStyleIdx="4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3D90E81-92A3-4FE4-A6B8-1FEB2806CDF2}" type="pres">
      <dgm:prSet presAssocID="{C5A3B3CF-8E33-40BD-8BDD-0F6CDFF231A1}" presName="aSpace" presStyleCnt="0"/>
      <dgm:spPr/>
    </dgm:pt>
    <dgm:pt modelId="{FDC89A32-3229-4117-90C1-975785ED59A6}" type="pres">
      <dgm:prSet presAssocID="{46BA9F57-193F-45A2-9114-F278A04E5D49}" presName="aNode" presStyleLbl="fgAcc1" presStyleIdx="5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7815A97-F0B4-42AC-A549-F6BB9114A106}" type="pres">
      <dgm:prSet presAssocID="{46BA9F57-193F-45A2-9114-F278A04E5D49}" presName="aSpace" presStyleCnt="0"/>
      <dgm:spPr/>
    </dgm:pt>
    <dgm:pt modelId="{D2B12BDF-6017-4990-BBFA-AA4F071B0DE0}" type="pres">
      <dgm:prSet presAssocID="{DD5AA357-2096-4EDA-9A6B-E9720C77B271}" presName="aNode" presStyleLbl="fgAcc1" presStyleIdx="6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DFD54E-E782-4F68-89A9-FD6FD5DD1ADF}" type="pres">
      <dgm:prSet presAssocID="{DD5AA357-2096-4EDA-9A6B-E9720C77B271}" presName="aSpace" presStyleCnt="0"/>
      <dgm:spPr/>
    </dgm:pt>
    <dgm:pt modelId="{BB22E66F-BD18-4534-9859-83E3C6C73850}" type="pres">
      <dgm:prSet presAssocID="{D58353FD-64F0-4BB2-A38F-A66231432E34}" presName="aNode" presStyleLbl="fgAcc1" presStyleIdx="7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9F2421-4BBC-4659-9714-7BCEC3BB9938}" type="pres">
      <dgm:prSet presAssocID="{D58353FD-64F0-4BB2-A38F-A66231432E34}" presName="aSpace" presStyleCnt="0"/>
      <dgm:spPr/>
    </dgm:pt>
    <dgm:pt modelId="{F4020216-AFCA-4C47-ADF3-CEA6181B7FA7}" type="pres">
      <dgm:prSet presAssocID="{71FDDABD-725C-4DFB-9BFA-C88CD1D9CE10}" presName="aNode" presStyleLbl="fgAcc1" presStyleIdx="8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001D76-A7D0-40B0-AB94-BE7FD6034E9B}" type="pres">
      <dgm:prSet presAssocID="{71FDDABD-725C-4DFB-9BFA-C88CD1D9CE10}" presName="aSpace" presStyleCnt="0"/>
      <dgm:spPr/>
    </dgm:pt>
    <dgm:pt modelId="{37D93C2F-E6BC-45AD-B5B1-F11642BA8BB1}" type="pres">
      <dgm:prSet presAssocID="{2A55D08A-7898-4DA9-9AC6-EEEDF729B33B}" presName="aNode" presStyleLbl="fgAcc1" presStyleIdx="9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925A7B-1447-4FA0-81B6-93723F30B685}" type="pres">
      <dgm:prSet presAssocID="{2A55D08A-7898-4DA9-9AC6-EEEDF729B33B}" presName="aSpace" presStyleCnt="0"/>
      <dgm:spPr/>
    </dgm:pt>
    <dgm:pt modelId="{A557BBB7-CA7A-41A5-98A4-188B484376EA}" type="pres">
      <dgm:prSet presAssocID="{99CE8EC4-C9A1-4B2C-B307-5D271AAAC0B6}" presName="aNode" presStyleLbl="f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2B89A3-DEB3-4F5B-B70C-BE847AABD11A}" type="pres">
      <dgm:prSet presAssocID="{99CE8EC4-C9A1-4B2C-B307-5D271AAAC0B6}" presName="aSpace" presStyleCnt="0"/>
      <dgm:spPr/>
    </dgm:pt>
    <dgm:pt modelId="{65278287-2427-47A4-88C6-2B0083DB2747}" type="pres">
      <dgm:prSet presAssocID="{27001E82-1CBE-4D92-8AFC-CB94AEE68C66}" presName="aNode" presStyleLbl="f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6CB4F2-A03E-4115-A43A-BA838C89B545}" type="pres">
      <dgm:prSet presAssocID="{27001E82-1CBE-4D92-8AFC-CB94AEE68C66}" presName="aSpace" presStyleCnt="0"/>
      <dgm:spPr/>
    </dgm:pt>
  </dgm:ptLst>
  <dgm:cxnLst>
    <dgm:cxn modelId="{84F3F1D1-E4AC-423E-956A-DDD973C9ACDC}" type="presOf" srcId="{31CA1251-0031-4476-9EE0-3C9465D55C6D}" destId="{3F994ED6-C9C9-4959-9A3C-C9C65214FD33}" srcOrd="0" destOrd="0" presId="urn:microsoft.com/office/officeart/2005/8/layout/pyramid2"/>
    <dgm:cxn modelId="{4AD0CD92-C376-49FD-9D04-A4753607186E}" type="presOf" srcId="{46BA9F57-193F-45A2-9114-F278A04E5D49}" destId="{FDC89A32-3229-4117-90C1-975785ED59A6}" srcOrd="0" destOrd="0" presId="urn:microsoft.com/office/officeart/2005/8/layout/pyramid2"/>
    <dgm:cxn modelId="{68F94F19-D671-4823-A1DD-063A6F11530E}" type="presOf" srcId="{10A34543-32BF-4EE7-B684-CB1889511924}" destId="{506D7B0D-4AD6-4375-B05B-D4274F8E1764}" srcOrd="0" destOrd="0" presId="urn:microsoft.com/office/officeart/2005/8/layout/pyramid2"/>
    <dgm:cxn modelId="{3AE85C5D-E564-41A8-B6B1-86D74890BC0D}" srcId="{10A34543-32BF-4EE7-B684-CB1889511924}" destId="{27001E82-1CBE-4D92-8AFC-CB94AEE68C66}" srcOrd="11" destOrd="0" parTransId="{C3815548-D1C3-4C1D-A6C9-0A6344907689}" sibTransId="{932D5E24-9D34-493F-B9D0-7B28E09FB9A4}"/>
    <dgm:cxn modelId="{CE5057F2-BBE2-4C49-82B8-3425F1C378A8}" srcId="{10A34543-32BF-4EE7-B684-CB1889511924}" destId="{C5A3B3CF-8E33-40BD-8BDD-0F6CDFF231A1}" srcOrd="4" destOrd="0" parTransId="{64662621-2724-41CC-A891-03BB79DE390D}" sibTransId="{ED958F07-967A-45DD-B15B-0EBB51F30EE6}"/>
    <dgm:cxn modelId="{C392B851-6FA3-4E36-9CC5-00CBE7B32339}" srcId="{10A34543-32BF-4EE7-B684-CB1889511924}" destId="{46BA9F57-193F-45A2-9114-F278A04E5D49}" srcOrd="5" destOrd="0" parTransId="{01A30251-FD30-4E4A-BB4F-6C789A176B0F}" sibTransId="{DA624478-BDF0-4B95-9E01-D8AEA5E54124}"/>
    <dgm:cxn modelId="{54D0581D-303E-4D86-BD48-ABC379EB8EDE}" type="presOf" srcId="{AEAB999E-E3F2-4D98-A3FC-B823B66A65D7}" destId="{A608647B-6ABC-42F0-BC39-6611B81ABE08}" srcOrd="0" destOrd="0" presId="urn:microsoft.com/office/officeart/2005/8/layout/pyramid2"/>
    <dgm:cxn modelId="{5429F9F4-D378-4D08-A277-176852A6FB90}" srcId="{10A34543-32BF-4EE7-B684-CB1889511924}" destId="{31CA1251-0031-4476-9EE0-3C9465D55C6D}" srcOrd="0" destOrd="0" parTransId="{26186478-6FE3-4412-91FD-AAEAAD6E30CB}" sibTransId="{087116D7-F967-4053-9787-2247A49EF783}"/>
    <dgm:cxn modelId="{E9B376D3-E9C1-4EB8-B45D-2AB3082F59D2}" srcId="{10A34543-32BF-4EE7-B684-CB1889511924}" destId="{DD5AA357-2096-4EDA-9A6B-E9720C77B271}" srcOrd="6" destOrd="0" parTransId="{1AD2526A-6ED9-443B-90EF-86CF9ED962E0}" sibTransId="{23D1E91D-9826-4CF8-9D6E-41D0891A26EE}"/>
    <dgm:cxn modelId="{7C97E3BB-FAD7-4CC8-8AF2-74DC366F3C80}" type="presOf" srcId="{2A55D08A-7898-4DA9-9AC6-EEEDF729B33B}" destId="{37D93C2F-E6BC-45AD-B5B1-F11642BA8BB1}" srcOrd="0" destOrd="0" presId="urn:microsoft.com/office/officeart/2005/8/layout/pyramid2"/>
    <dgm:cxn modelId="{B1DA8005-17DC-43C9-86E0-C3B6B104881E}" type="presOf" srcId="{71FDDABD-725C-4DFB-9BFA-C88CD1D9CE10}" destId="{F4020216-AFCA-4C47-ADF3-CEA6181B7FA7}" srcOrd="0" destOrd="0" presId="urn:microsoft.com/office/officeart/2005/8/layout/pyramid2"/>
    <dgm:cxn modelId="{961EC674-9827-4C50-951A-23DDEF1BDDDA}" type="presOf" srcId="{99CE8EC4-C9A1-4B2C-B307-5D271AAAC0B6}" destId="{A557BBB7-CA7A-41A5-98A4-188B484376EA}" srcOrd="0" destOrd="0" presId="urn:microsoft.com/office/officeart/2005/8/layout/pyramid2"/>
    <dgm:cxn modelId="{8938791F-26F2-4E40-9545-65A4616511D2}" type="presOf" srcId="{C5A3B3CF-8E33-40BD-8BDD-0F6CDFF231A1}" destId="{C425289B-0902-4EB9-AD1B-38DCC39ED47A}" srcOrd="0" destOrd="0" presId="urn:microsoft.com/office/officeart/2005/8/layout/pyramid2"/>
    <dgm:cxn modelId="{7D59C7D4-B729-487E-A501-6676AFF0E22D}" srcId="{10A34543-32BF-4EE7-B684-CB1889511924}" destId="{2A55D08A-7898-4DA9-9AC6-EEEDF729B33B}" srcOrd="9" destOrd="0" parTransId="{611E6520-6E29-428E-8D6E-7D70F62923D7}" sibTransId="{25E4B0D3-0DD9-4C6A-9F40-76D153F56205}"/>
    <dgm:cxn modelId="{216D5583-2A00-44A2-AE58-5BBBF7FB9268}" srcId="{10A34543-32BF-4EE7-B684-CB1889511924}" destId="{99CE8EC4-C9A1-4B2C-B307-5D271AAAC0B6}" srcOrd="10" destOrd="0" parTransId="{100A2501-DC8C-4145-AD57-F589A76597DD}" sibTransId="{78174F22-BB35-4E41-9AD2-B797EF5C582C}"/>
    <dgm:cxn modelId="{CE51B235-A66C-4DCB-9B0A-C504C5E3CF16}" srcId="{10A34543-32BF-4EE7-B684-CB1889511924}" destId="{89A01045-6786-4531-88C1-1172F9A4B98B}" srcOrd="1" destOrd="0" parTransId="{E06A49AF-9BE4-4F40-A59D-F46CF847A740}" sibTransId="{54CF82F9-0DCE-45A6-A19E-5B38552B6197}"/>
    <dgm:cxn modelId="{2FE05CAD-FEE5-4C5B-9FFC-88619D57E6AC}" type="presOf" srcId="{D58353FD-64F0-4BB2-A38F-A66231432E34}" destId="{BB22E66F-BD18-4534-9859-83E3C6C73850}" srcOrd="0" destOrd="0" presId="urn:microsoft.com/office/officeart/2005/8/layout/pyramid2"/>
    <dgm:cxn modelId="{5C7ABC83-1336-4ADE-B65A-5FCBF634B7CD}" type="presOf" srcId="{56DFF1AB-FD43-4062-ACDE-8DF7870E3D15}" destId="{5EB21F20-BAE6-4E71-9BC7-7DD63B199D6E}" srcOrd="0" destOrd="0" presId="urn:microsoft.com/office/officeart/2005/8/layout/pyramid2"/>
    <dgm:cxn modelId="{87D05F0B-03D8-41A3-AB69-F4A8E4C49193}" srcId="{10A34543-32BF-4EE7-B684-CB1889511924}" destId="{D58353FD-64F0-4BB2-A38F-A66231432E34}" srcOrd="7" destOrd="0" parTransId="{556C198C-F730-4D6F-B8C8-82FA721F0EA3}" sibTransId="{542B41A4-3745-4419-B301-70988568EDB4}"/>
    <dgm:cxn modelId="{0C105E4A-EC7B-41EF-B790-31BBAFA2F03F}" srcId="{10A34543-32BF-4EE7-B684-CB1889511924}" destId="{AEAB999E-E3F2-4D98-A3FC-B823B66A65D7}" srcOrd="3" destOrd="0" parTransId="{D5479A58-CF6A-479A-BCD5-59DC44B369F3}" sibTransId="{FC982FF7-B83E-4CBF-B49C-ACD03E89EBFE}"/>
    <dgm:cxn modelId="{A2B0B117-35D0-4784-82BA-01B9477B55D4}" srcId="{10A34543-32BF-4EE7-B684-CB1889511924}" destId="{56DFF1AB-FD43-4062-ACDE-8DF7870E3D15}" srcOrd="2" destOrd="0" parTransId="{CAF47AFB-0BC4-43F9-9FBC-33A465932BE9}" sibTransId="{9B283BDA-74A3-45FC-8030-F6B5CAA5DB29}"/>
    <dgm:cxn modelId="{1FD24071-7F36-46E9-AF0A-9BD597F691E9}" type="presOf" srcId="{89A01045-6786-4531-88C1-1172F9A4B98B}" destId="{721D7333-F196-4A37-9B40-35EF78D817BA}" srcOrd="0" destOrd="0" presId="urn:microsoft.com/office/officeart/2005/8/layout/pyramid2"/>
    <dgm:cxn modelId="{E5092E4C-CA83-4D58-8F43-4E8EC3295A2D}" type="presOf" srcId="{27001E82-1CBE-4D92-8AFC-CB94AEE68C66}" destId="{65278287-2427-47A4-88C6-2B0083DB2747}" srcOrd="0" destOrd="0" presId="urn:microsoft.com/office/officeart/2005/8/layout/pyramid2"/>
    <dgm:cxn modelId="{8857A97C-EA4E-4186-8DE2-E174CF4A992D}" type="presOf" srcId="{DD5AA357-2096-4EDA-9A6B-E9720C77B271}" destId="{D2B12BDF-6017-4990-BBFA-AA4F071B0DE0}" srcOrd="0" destOrd="0" presId="urn:microsoft.com/office/officeart/2005/8/layout/pyramid2"/>
    <dgm:cxn modelId="{47615E15-267A-465C-8DED-827E4574C7C7}" srcId="{10A34543-32BF-4EE7-B684-CB1889511924}" destId="{71FDDABD-725C-4DFB-9BFA-C88CD1D9CE10}" srcOrd="8" destOrd="0" parTransId="{3A6F9463-BAE0-462B-BD39-274559169225}" sibTransId="{EEEBE8EF-337B-4F43-9C40-911278C5A8C3}"/>
    <dgm:cxn modelId="{220EAA57-0BC8-4CDB-B7DE-50931988C65B}" type="presParOf" srcId="{506D7B0D-4AD6-4375-B05B-D4274F8E1764}" destId="{4EF6EE5A-C1C8-4284-B141-8879F65B3EA6}" srcOrd="0" destOrd="0" presId="urn:microsoft.com/office/officeart/2005/8/layout/pyramid2"/>
    <dgm:cxn modelId="{236EFDAA-2ABF-45BB-B6E8-8BF8B60935D6}" type="presParOf" srcId="{506D7B0D-4AD6-4375-B05B-D4274F8E1764}" destId="{0ABA87A2-B15C-41FE-8E79-FB6B20D39EDC}" srcOrd="1" destOrd="0" presId="urn:microsoft.com/office/officeart/2005/8/layout/pyramid2"/>
    <dgm:cxn modelId="{9706B97D-19F5-4611-B114-1200724859DF}" type="presParOf" srcId="{0ABA87A2-B15C-41FE-8E79-FB6B20D39EDC}" destId="{3F994ED6-C9C9-4959-9A3C-C9C65214FD33}" srcOrd="0" destOrd="0" presId="urn:microsoft.com/office/officeart/2005/8/layout/pyramid2"/>
    <dgm:cxn modelId="{DC054E1D-75AC-44C1-95CD-432122D27C93}" type="presParOf" srcId="{0ABA87A2-B15C-41FE-8E79-FB6B20D39EDC}" destId="{D024FABC-72B9-481B-A887-A95F83854352}" srcOrd="1" destOrd="0" presId="urn:microsoft.com/office/officeart/2005/8/layout/pyramid2"/>
    <dgm:cxn modelId="{27465D99-4336-48A8-BDC5-FAF7DE1BA6CF}" type="presParOf" srcId="{0ABA87A2-B15C-41FE-8E79-FB6B20D39EDC}" destId="{721D7333-F196-4A37-9B40-35EF78D817BA}" srcOrd="2" destOrd="0" presId="urn:microsoft.com/office/officeart/2005/8/layout/pyramid2"/>
    <dgm:cxn modelId="{F20FA4F0-06F4-481C-9C89-1660AC6FA546}" type="presParOf" srcId="{0ABA87A2-B15C-41FE-8E79-FB6B20D39EDC}" destId="{074A1AE7-F768-4DB9-985A-2914D330C15B}" srcOrd="3" destOrd="0" presId="urn:microsoft.com/office/officeart/2005/8/layout/pyramid2"/>
    <dgm:cxn modelId="{910355B6-61AB-4F01-B67E-B77A371D307E}" type="presParOf" srcId="{0ABA87A2-B15C-41FE-8E79-FB6B20D39EDC}" destId="{5EB21F20-BAE6-4E71-9BC7-7DD63B199D6E}" srcOrd="4" destOrd="0" presId="urn:microsoft.com/office/officeart/2005/8/layout/pyramid2"/>
    <dgm:cxn modelId="{ACF7DE8B-5CA5-477F-810E-BA67549FB284}" type="presParOf" srcId="{0ABA87A2-B15C-41FE-8E79-FB6B20D39EDC}" destId="{E71E0C98-DC68-4806-9FE9-2DF52AE05DE0}" srcOrd="5" destOrd="0" presId="urn:microsoft.com/office/officeart/2005/8/layout/pyramid2"/>
    <dgm:cxn modelId="{AF8777C9-B94E-4BEF-9A00-22A9F2A913BE}" type="presParOf" srcId="{0ABA87A2-B15C-41FE-8E79-FB6B20D39EDC}" destId="{A608647B-6ABC-42F0-BC39-6611B81ABE08}" srcOrd="6" destOrd="0" presId="urn:microsoft.com/office/officeart/2005/8/layout/pyramid2"/>
    <dgm:cxn modelId="{8192307B-0ECE-4378-9A39-576718B9A785}" type="presParOf" srcId="{0ABA87A2-B15C-41FE-8E79-FB6B20D39EDC}" destId="{7B746ADC-6884-4424-805D-396529F7C030}" srcOrd="7" destOrd="0" presId="urn:microsoft.com/office/officeart/2005/8/layout/pyramid2"/>
    <dgm:cxn modelId="{54D6873D-0504-44E3-A864-F042B7301045}" type="presParOf" srcId="{0ABA87A2-B15C-41FE-8E79-FB6B20D39EDC}" destId="{C425289B-0902-4EB9-AD1B-38DCC39ED47A}" srcOrd="8" destOrd="0" presId="urn:microsoft.com/office/officeart/2005/8/layout/pyramid2"/>
    <dgm:cxn modelId="{76739A96-F236-44FE-BC2B-5275E348BEF6}" type="presParOf" srcId="{0ABA87A2-B15C-41FE-8E79-FB6B20D39EDC}" destId="{43D90E81-92A3-4FE4-A6B8-1FEB2806CDF2}" srcOrd="9" destOrd="0" presId="urn:microsoft.com/office/officeart/2005/8/layout/pyramid2"/>
    <dgm:cxn modelId="{4021DCB9-D57E-463B-94B4-A1DA40672B34}" type="presParOf" srcId="{0ABA87A2-B15C-41FE-8E79-FB6B20D39EDC}" destId="{FDC89A32-3229-4117-90C1-975785ED59A6}" srcOrd="10" destOrd="0" presId="urn:microsoft.com/office/officeart/2005/8/layout/pyramid2"/>
    <dgm:cxn modelId="{59CA1DA4-10D4-4407-A7EB-38044249F0FE}" type="presParOf" srcId="{0ABA87A2-B15C-41FE-8E79-FB6B20D39EDC}" destId="{27815A97-F0B4-42AC-A549-F6BB9114A106}" srcOrd="11" destOrd="0" presId="urn:microsoft.com/office/officeart/2005/8/layout/pyramid2"/>
    <dgm:cxn modelId="{D5FF0F40-AE89-4BEC-BB22-84DA240F7B94}" type="presParOf" srcId="{0ABA87A2-B15C-41FE-8E79-FB6B20D39EDC}" destId="{D2B12BDF-6017-4990-BBFA-AA4F071B0DE0}" srcOrd="12" destOrd="0" presId="urn:microsoft.com/office/officeart/2005/8/layout/pyramid2"/>
    <dgm:cxn modelId="{A4BEB1E8-1B40-4CBB-A891-494783542287}" type="presParOf" srcId="{0ABA87A2-B15C-41FE-8E79-FB6B20D39EDC}" destId="{A7DFD54E-E782-4F68-89A9-FD6FD5DD1ADF}" srcOrd="13" destOrd="0" presId="urn:microsoft.com/office/officeart/2005/8/layout/pyramid2"/>
    <dgm:cxn modelId="{94ABC8EA-4267-4D7A-9197-6BF8F1CCC245}" type="presParOf" srcId="{0ABA87A2-B15C-41FE-8E79-FB6B20D39EDC}" destId="{BB22E66F-BD18-4534-9859-83E3C6C73850}" srcOrd="14" destOrd="0" presId="urn:microsoft.com/office/officeart/2005/8/layout/pyramid2"/>
    <dgm:cxn modelId="{87CA4A3B-EDDC-4FED-AA0F-DC6B0BF5D1AA}" type="presParOf" srcId="{0ABA87A2-B15C-41FE-8E79-FB6B20D39EDC}" destId="{DB9F2421-4BBC-4659-9714-7BCEC3BB9938}" srcOrd="15" destOrd="0" presId="urn:microsoft.com/office/officeart/2005/8/layout/pyramid2"/>
    <dgm:cxn modelId="{FC5A3F3F-D1E6-434D-903C-60BF15FB1F37}" type="presParOf" srcId="{0ABA87A2-B15C-41FE-8E79-FB6B20D39EDC}" destId="{F4020216-AFCA-4C47-ADF3-CEA6181B7FA7}" srcOrd="16" destOrd="0" presId="urn:microsoft.com/office/officeart/2005/8/layout/pyramid2"/>
    <dgm:cxn modelId="{D93F9965-2C30-4446-A39D-88E0CC2E662C}" type="presParOf" srcId="{0ABA87A2-B15C-41FE-8E79-FB6B20D39EDC}" destId="{6D001D76-A7D0-40B0-AB94-BE7FD6034E9B}" srcOrd="17" destOrd="0" presId="urn:microsoft.com/office/officeart/2005/8/layout/pyramid2"/>
    <dgm:cxn modelId="{346B9833-EAC2-4CA1-B9D0-9C1D05DCDDC8}" type="presParOf" srcId="{0ABA87A2-B15C-41FE-8E79-FB6B20D39EDC}" destId="{37D93C2F-E6BC-45AD-B5B1-F11642BA8BB1}" srcOrd="18" destOrd="0" presId="urn:microsoft.com/office/officeart/2005/8/layout/pyramid2"/>
    <dgm:cxn modelId="{8BA52AB7-E24A-4E57-B22C-55848E02DD51}" type="presParOf" srcId="{0ABA87A2-B15C-41FE-8E79-FB6B20D39EDC}" destId="{82925A7B-1447-4FA0-81B6-93723F30B685}" srcOrd="19" destOrd="0" presId="urn:microsoft.com/office/officeart/2005/8/layout/pyramid2"/>
    <dgm:cxn modelId="{66E881A7-3AE3-470B-AFF9-885B3C01F260}" type="presParOf" srcId="{0ABA87A2-B15C-41FE-8E79-FB6B20D39EDC}" destId="{A557BBB7-CA7A-41A5-98A4-188B484376EA}" srcOrd="20" destOrd="0" presId="urn:microsoft.com/office/officeart/2005/8/layout/pyramid2"/>
    <dgm:cxn modelId="{27091D22-7B42-4FDF-87BD-B421328AC6F8}" type="presParOf" srcId="{0ABA87A2-B15C-41FE-8E79-FB6B20D39EDC}" destId="{392B89A3-DEB3-4F5B-B70C-BE847AABD11A}" srcOrd="21" destOrd="0" presId="urn:microsoft.com/office/officeart/2005/8/layout/pyramid2"/>
    <dgm:cxn modelId="{7A1C84B3-6629-455C-940E-13058AB57F51}" type="presParOf" srcId="{0ABA87A2-B15C-41FE-8E79-FB6B20D39EDC}" destId="{65278287-2427-47A4-88C6-2B0083DB2747}" srcOrd="22" destOrd="0" presId="urn:microsoft.com/office/officeart/2005/8/layout/pyramid2"/>
    <dgm:cxn modelId="{14B1B7ED-D7E6-4B23-8153-F180126A6F02}" type="presParOf" srcId="{0ABA87A2-B15C-41FE-8E79-FB6B20D39EDC}" destId="{066CB4F2-A03E-4115-A43A-BA838C89B545}" srcOrd="23" destOrd="0" presId="urn:microsoft.com/office/officeart/2005/8/layout/pyramid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A34543-32BF-4EE7-B684-CB1889511924}" type="doc">
      <dgm:prSet loTypeId="urn:microsoft.com/office/officeart/2005/8/layout/pyramid2" loCatId="pyramid" qsTypeId="urn:microsoft.com/office/officeart/2005/8/quickstyle/3d5" qsCatId="3D" csTypeId="urn:microsoft.com/office/officeart/2005/8/colors/accent2_4" csCatId="accent2" phldr="1"/>
      <dgm:spPr/>
    </dgm:pt>
    <dgm:pt modelId="{31CA1251-0031-4476-9EE0-3C9465D55C6D}">
      <dgm:prSet phldrT="[Κείμενο]" custT="1"/>
      <dgm:spPr/>
      <dgm:t>
        <a:bodyPr/>
        <a:lstStyle/>
        <a:p>
          <a:r>
            <a:rPr lang="el-GR" sz="1600" baseline="0" dirty="0" smtClean="0"/>
            <a:t>ΝΟΤΙΟ  ΑΙΓΑΙΟ  69,23%</a:t>
          </a:r>
          <a:endParaRPr lang="el-GR" sz="1600" baseline="0" dirty="0"/>
        </a:p>
      </dgm:t>
    </dgm:pt>
    <dgm:pt modelId="{26186478-6FE3-4412-91FD-AAEAAD6E30CB}" type="parTrans" cxnId="{5429F9F4-D378-4D08-A277-176852A6FB90}">
      <dgm:prSet/>
      <dgm:spPr/>
      <dgm:t>
        <a:bodyPr/>
        <a:lstStyle/>
        <a:p>
          <a:endParaRPr lang="el-GR"/>
        </a:p>
      </dgm:t>
    </dgm:pt>
    <dgm:pt modelId="{087116D7-F967-4053-9787-2247A49EF783}" type="sibTrans" cxnId="{5429F9F4-D378-4D08-A277-176852A6FB90}">
      <dgm:prSet/>
      <dgm:spPr/>
      <dgm:t>
        <a:bodyPr/>
        <a:lstStyle/>
        <a:p>
          <a:endParaRPr lang="el-GR"/>
        </a:p>
      </dgm:t>
    </dgm:pt>
    <dgm:pt modelId="{DD5AA357-2096-4EDA-9A6B-E9720C77B271}">
      <dgm:prSet phldrT="[Κείμενο]" custT="1"/>
      <dgm:spPr/>
      <dgm:t>
        <a:bodyPr/>
        <a:lstStyle/>
        <a:p>
          <a:r>
            <a:rPr lang="el-GR" sz="1600" baseline="0" dirty="0" smtClean="0"/>
            <a:t>ΚΕΝΤΡΙΚΗ ΜΑΚΕΔΟΝΙΑ  23,68%</a:t>
          </a:r>
        </a:p>
      </dgm:t>
    </dgm:pt>
    <dgm:pt modelId="{1AD2526A-6ED9-443B-90EF-86CF9ED962E0}" type="parTrans" cxnId="{E9B376D3-E9C1-4EB8-B45D-2AB3082F59D2}">
      <dgm:prSet/>
      <dgm:spPr/>
      <dgm:t>
        <a:bodyPr/>
        <a:lstStyle/>
        <a:p>
          <a:endParaRPr lang="el-GR"/>
        </a:p>
      </dgm:t>
    </dgm:pt>
    <dgm:pt modelId="{23D1E91D-9826-4CF8-9D6E-41D0891A26EE}" type="sibTrans" cxnId="{E9B376D3-E9C1-4EB8-B45D-2AB3082F59D2}">
      <dgm:prSet/>
      <dgm:spPr/>
      <dgm:t>
        <a:bodyPr/>
        <a:lstStyle/>
        <a:p>
          <a:endParaRPr lang="el-GR"/>
        </a:p>
      </dgm:t>
    </dgm:pt>
    <dgm:pt modelId="{27001E82-1CBE-4D92-8AFC-CB94AEE68C66}">
      <dgm:prSet phldrT="[Κείμενο]" custT="1"/>
      <dgm:spPr/>
      <dgm:t>
        <a:bodyPr/>
        <a:lstStyle/>
        <a:p>
          <a:r>
            <a:rPr lang="el-GR" sz="1600" dirty="0" smtClean="0"/>
            <a:t>ΙΟΝΙΑ   ΝΗΣΙΑ  0,00%</a:t>
          </a:r>
          <a:endParaRPr lang="el-GR" sz="1600" dirty="0"/>
        </a:p>
      </dgm:t>
    </dgm:pt>
    <dgm:pt modelId="{C3815548-D1C3-4C1D-A6C9-0A6344907689}" type="parTrans" cxnId="{3AE85C5D-E564-41A8-B6B1-86D74890BC0D}">
      <dgm:prSet/>
      <dgm:spPr/>
      <dgm:t>
        <a:bodyPr/>
        <a:lstStyle/>
        <a:p>
          <a:endParaRPr lang="el-GR"/>
        </a:p>
      </dgm:t>
    </dgm:pt>
    <dgm:pt modelId="{932D5E24-9D34-493F-B9D0-7B28E09FB9A4}" type="sibTrans" cxnId="{3AE85C5D-E564-41A8-B6B1-86D74890BC0D}">
      <dgm:prSet/>
      <dgm:spPr/>
      <dgm:t>
        <a:bodyPr/>
        <a:lstStyle/>
        <a:p>
          <a:endParaRPr lang="el-GR"/>
        </a:p>
      </dgm:t>
    </dgm:pt>
    <dgm:pt modelId="{46BA9F57-193F-45A2-9114-F278A04E5D49}">
      <dgm:prSet phldrT="[Κείμενο]" custT="1"/>
      <dgm:spPr/>
      <dgm:t>
        <a:bodyPr/>
        <a:lstStyle/>
        <a:p>
          <a:r>
            <a:rPr lang="el-GR" sz="1600" baseline="0" dirty="0" smtClean="0"/>
            <a:t>ΑΤΤΙΚΗ  32,73%</a:t>
          </a:r>
          <a:endParaRPr lang="el-GR" sz="1600" baseline="0" dirty="0"/>
        </a:p>
      </dgm:t>
    </dgm:pt>
    <dgm:pt modelId="{01A30251-FD30-4E4A-BB4F-6C789A176B0F}" type="parTrans" cxnId="{C392B851-6FA3-4E36-9CC5-00CBE7B32339}">
      <dgm:prSet/>
      <dgm:spPr/>
      <dgm:t>
        <a:bodyPr/>
        <a:lstStyle/>
        <a:p>
          <a:endParaRPr lang="el-GR"/>
        </a:p>
      </dgm:t>
    </dgm:pt>
    <dgm:pt modelId="{DA624478-BDF0-4B95-9E01-D8AEA5E54124}" type="sibTrans" cxnId="{C392B851-6FA3-4E36-9CC5-00CBE7B32339}">
      <dgm:prSet/>
      <dgm:spPr/>
      <dgm:t>
        <a:bodyPr/>
        <a:lstStyle/>
        <a:p>
          <a:endParaRPr lang="el-GR"/>
        </a:p>
      </dgm:t>
    </dgm:pt>
    <dgm:pt modelId="{89A01045-6786-4531-88C1-1172F9A4B98B}">
      <dgm:prSet phldrT="[Κείμενο]" custT="1"/>
      <dgm:spPr/>
      <dgm:t>
        <a:bodyPr/>
        <a:lstStyle/>
        <a:p>
          <a:r>
            <a:rPr lang="el-GR" sz="1600" baseline="0" dirty="0" smtClean="0"/>
            <a:t>ΚΡΗΤΗ   57,14%</a:t>
          </a:r>
          <a:endParaRPr lang="el-GR" sz="1600" baseline="0" dirty="0"/>
        </a:p>
      </dgm:t>
    </dgm:pt>
    <dgm:pt modelId="{E06A49AF-9BE4-4F40-A59D-F46CF847A740}" type="parTrans" cxnId="{CE51B235-A66C-4DCB-9B0A-C504C5E3CF16}">
      <dgm:prSet/>
      <dgm:spPr/>
      <dgm:t>
        <a:bodyPr/>
        <a:lstStyle/>
        <a:p>
          <a:endParaRPr lang="el-GR"/>
        </a:p>
      </dgm:t>
    </dgm:pt>
    <dgm:pt modelId="{54CF82F9-0DCE-45A6-A19E-5B38552B6197}" type="sibTrans" cxnId="{CE51B235-A66C-4DCB-9B0A-C504C5E3CF16}">
      <dgm:prSet/>
      <dgm:spPr/>
      <dgm:t>
        <a:bodyPr/>
        <a:lstStyle/>
        <a:p>
          <a:endParaRPr lang="el-GR"/>
        </a:p>
      </dgm:t>
    </dgm:pt>
    <dgm:pt modelId="{56DFF1AB-FD43-4062-ACDE-8DF7870E3D15}">
      <dgm:prSet phldrT="[Κείμενο]" custT="1"/>
      <dgm:spPr/>
      <dgm:t>
        <a:bodyPr/>
        <a:lstStyle/>
        <a:p>
          <a:r>
            <a:rPr lang="el-GR" sz="1600" baseline="0" dirty="0" smtClean="0"/>
            <a:t>ΑΝΑΤ. </a:t>
          </a:r>
          <a:r>
            <a:rPr lang="el-GR" sz="1500" baseline="0" dirty="0" smtClean="0"/>
            <a:t>ΜΑΚΕΔ.</a:t>
          </a:r>
          <a:r>
            <a:rPr lang="el-GR" sz="1600" baseline="0" dirty="0" smtClean="0"/>
            <a:t>&amp; ΘΡΑΚΗ   40,91%</a:t>
          </a:r>
          <a:endParaRPr lang="el-GR" sz="1600" baseline="0" dirty="0"/>
        </a:p>
      </dgm:t>
    </dgm:pt>
    <dgm:pt modelId="{CAF47AFB-0BC4-43F9-9FBC-33A465932BE9}" type="parTrans" cxnId="{A2B0B117-35D0-4784-82BA-01B9477B55D4}">
      <dgm:prSet/>
      <dgm:spPr/>
      <dgm:t>
        <a:bodyPr/>
        <a:lstStyle/>
        <a:p>
          <a:endParaRPr lang="el-GR"/>
        </a:p>
      </dgm:t>
    </dgm:pt>
    <dgm:pt modelId="{9B283BDA-74A3-45FC-8030-F6B5CAA5DB29}" type="sibTrans" cxnId="{A2B0B117-35D0-4784-82BA-01B9477B55D4}">
      <dgm:prSet/>
      <dgm:spPr/>
      <dgm:t>
        <a:bodyPr/>
        <a:lstStyle/>
        <a:p>
          <a:endParaRPr lang="el-GR"/>
        </a:p>
      </dgm:t>
    </dgm:pt>
    <dgm:pt modelId="{AEAB999E-E3F2-4D98-A3FC-B823B66A65D7}">
      <dgm:prSet phldrT="[Κείμενο]" custT="1"/>
      <dgm:spPr/>
      <dgm:t>
        <a:bodyPr/>
        <a:lstStyle/>
        <a:p>
          <a:r>
            <a:rPr lang="el-GR" sz="1600" baseline="0" dirty="0" smtClean="0"/>
            <a:t>ΒΟΡΕΙΟ  ΑΙΓΑΙΟ   40,00%</a:t>
          </a:r>
          <a:endParaRPr lang="el-GR" sz="1600" baseline="0" dirty="0"/>
        </a:p>
      </dgm:t>
    </dgm:pt>
    <dgm:pt modelId="{D5479A58-CF6A-479A-BCD5-59DC44B369F3}" type="parTrans" cxnId="{0C105E4A-EC7B-41EF-B790-31BBAFA2F03F}">
      <dgm:prSet/>
      <dgm:spPr/>
      <dgm:t>
        <a:bodyPr/>
        <a:lstStyle/>
        <a:p>
          <a:endParaRPr lang="el-GR"/>
        </a:p>
      </dgm:t>
    </dgm:pt>
    <dgm:pt modelId="{FC982FF7-B83E-4CBF-B49C-ACD03E89EBFE}" type="sibTrans" cxnId="{0C105E4A-EC7B-41EF-B790-31BBAFA2F03F}">
      <dgm:prSet/>
      <dgm:spPr/>
      <dgm:t>
        <a:bodyPr/>
        <a:lstStyle/>
        <a:p>
          <a:endParaRPr lang="el-GR"/>
        </a:p>
      </dgm:t>
    </dgm:pt>
    <dgm:pt modelId="{C5A3B3CF-8E33-40BD-8BDD-0F6CDFF231A1}">
      <dgm:prSet phldrT="[Κείμενο]" custT="1"/>
      <dgm:spPr/>
      <dgm:t>
        <a:bodyPr/>
        <a:lstStyle/>
        <a:p>
          <a:r>
            <a:rPr lang="el-GR" sz="1600" baseline="0" dirty="0" smtClean="0"/>
            <a:t>ΔΥΤΙΚΗ  ΕΛΛΑΔΑ  36,84%</a:t>
          </a:r>
          <a:endParaRPr lang="el-GR" sz="1600" baseline="0" dirty="0"/>
        </a:p>
      </dgm:t>
    </dgm:pt>
    <dgm:pt modelId="{64662621-2724-41CC-A891-03BB79DE390D}" type="parTrans" cxnId="{CE5057F2-BBE2-4C49-82B8-3425F1C378A8}">
      <dgm:prSet/>
      <dgm:spPr/>
      <dgm:t>
        <a:bodyPr/>
        <a:lstStyle/>
        <a:p>
          <a:endParaRPr lang="el-GR"/>
        </a:p>
      </dgm:t>
    </dgm:pt>
    <dgm:pt modelId="{ED958F07-967A-45DD-B15B-0EBB51F30EE6}" type="sibTrans" cxnId="{CE5057F2-BBE2-4C49-82B8-3425F1C378A8}">
      <dgm:prSet/>
      <dgm:spPr/>
      <dgm:t>
        <a:bodyPr/>
        <a:lstStyle/>
        <a:p>
          <a:endParaRPr lang="el-GR"/>
        </a:p>
      </dgm:t>
    </dgm:pt>
    <dgm:pt modelId="{D58353FD-64F0-4BB2-A38F-A66231432E34}">
      <dgm:prSet phldrT="[Κείμενο]" custT="1"/>
      <dgm:spPr/>
      <dgm:t>
        <a:bodyPr/>
        <a:lstStyle/>
        <a:p>
          <a:r>
            <a:rPr lang="el-GR" sz="1600" baseline="0" dirty="0" smtClean="0"/>
            <a:t>ΗΠΕΙΡΟΥ  22,22%</a:t>
          </a:r>
        </a:p>
      </dgm:t>
    </dgm:pt>
    <dgm:pt modelId="{556C198C-F730-4D6F-B8C8-82FA721F0EA3}" type="parTrans" cxnId="{87D05F0B-03D8-41A3-AB69-F4A8E4C49193}">
      <dgm:prSet/>
      <dgm:spPr/>
      <dgm:t>
        <a:bodyPr/>
        <a:lstStyle/>
        <a:p>
          <a:endParaRPr lang="el-GR"/>
        </a:p>
      </dgm:t>
    </dgm:pt>
    <dgm:pt modelId="{542B41A4-3745-4419-B301-70988568EDB4}" type="sibTrans" cxnId="{87D05F0B-03D8-41A3-AB69-F4A8E4C49193}">
      <dgm:prSet/>
      <dgm:spPr/>
      <dgm:t>
        <a:bodyPr/>
        <a:lstStyle/>
        <a:p>
          <a:endParaRPr lang="el-GR"/>
        </a:p>
      </dgm:t>
    </dgm:pt>
    <dgm:pt modelId="{71FDDABD-725C-4DFB-9BFA-C88CD1D9CE10}">
      <dgm:prSet phldrT="[Κείμενο]" custT="1"/>
      <dgm:spPr/>
      <dgm:t>
        <a:bodyPr/>
        <a:lstStyle/>
        <a:p>
          <a:r>
            <a:rPr lang="el-GR" sz="1600" baseline="0" dirty="0" smtClean="0"/>
            <a:t>ΔΥΤ. ΜΑΚΕΔΟΝΙΑ 20,00%</a:t>
          </a:r>
        </a:p>
      </dgm:t>
    </dgm:pt>
    <dgm:pt modelId="{3A6F9463-BAE0-462B-BD39-274559169225}" type="parTrans" cxnId="{47615E15-267A-465C-8DED-827E4574C7C7}">
      <dgm:prSet/>
      <dgm:spPr/>
      <dgm:t>
        <a:bodyPr/>
        <a:lstStyle/>
        <a:p>
          <a:endParaRPr lang="el-GR"/>
        </a:p>
      </dgm:t>
    </dgm:pt>
    <dgm:pt modelId="{EEEBE8EF-337B-4F43-9C40-911278C5A8C3}" type="sibTrans" cxnId="{47615E15-267A-465C-8DED-827E4574C7C7}">
      <dgm:prSet/>
      <dgm:spPr/>
      <dgm:t>
        <a:bodyPr/>
        <a:lstStyle/>
        <a:p>
          <a:endParaRPr lang="el-GR"/>
        </a:p>
      </dgm:t>
    </dgm:pt>
    <dgm:pt modelId="{2A55D08A-7898-4DA9-9AC6-EEEDF729B33B}">
      <dgm:prSet phldrT="[Κείμενο]" custT="1"/>
      <dgm:spPr/>
      <dgm:t>
        <a:bodyPr/>
        <a:lstStyle/>
        <a:p>
          <a:r>
            <a:rPr lang="el-GR" sz="1600" baseline="0" dirty="0" smtClean="0"/>
            <a:t>ΣΤΕΡΕΑ  ΕΛΛΑΔΑ 17,39%</a:t>
          </a:r>
        </a:p>
      </dgm:t>
    </dgm:pt>
    <dgm:pt modelId="{611E6520-6E29-428E-8D6E-7D70F62923D7}" type="parTrans" cxnId="{7D59C7D4-B729-487E-A501-6676AFF0E22D}">
      <dgm:prSet/>
      <dgm:spPr/>
      <dgm:t>
        <a:bodyPr/>
        <a:lstStyle/>
        <a:p>
          <a:endParaRPr lang="el-GR"/>
        </a:p>
      </dgm:t>
    </dgm:pt>
    <dgm:pt modelId="{25E4B0D3-0DD9-4C6A-9F40-76D153F56205}" type="sibTrans" cxnId="{7D59C7D4-B729-487E-A501-6676AFF0E22D}">
      <dgm:prSet/>
      <dgm:spPr/>
      <dgm:t>
        <a:bodyPr/>
        <a:lstStyle/>
        <a:p>
          <a:endParaRPr lang="el-GR"/>
        </a:p>
      </dgm:t>
    </dgm:pt>
    <dgm:pt modelId="{99CE8EC4-C9A1-4B2C-B307-5D271AAAC0B6}">
      <dgm:prSet phldrT="[Κείμενο]" custT="1"/>
      <dgm:spPr/>
      <dgm:t>
        <a:bodyPr/>
        <a:lstStyle/>
        <a:p>
          <a:r>
            <a:rPr lang="el-GR" sz="1600" baseline="0" dirty="0" smtClean="0"/>
            <a:t>ΘΕΣΣΑΛΙΑ  8,00%</a:t>
          </a:r>
        </a:p>
      </dgm:t>
    </dgm:pt>
    <dgm:pt modelId="{100A2501-DC8C-4145-AD57-F589A76597DD}" type="parTrans" cxnId="{216D5583-2A00-44A2-AE58-5BBBF7FB9268}">
      <dgm:prSet/>
      <dgm:spPr/>
      <dgm:t>
        <a:bodyPr/>
        <a:lstStyle/>
        <a:p>
          <a:endParaRPr lang="el-GR"/>
        </a:p>
      </dgm:t>
    </dgm:pt>
    <dgm:pt modelId="{78174F22-BB35-4E41-9AD2-B797EF5C582C}" type="sibTrans" cxnId="{216D5583-2A00-44A2-AE58-5BBBF7FB9268}">
      <dgm:prSet/>
      <dgm:spPr/>
      <dgm:t>
        <a:bodyPr/>
        <a:lstStyle/>
        <a:p>
          <a:endParaRPr lang="el-GR"/>
        </a:p>
      </dgm:t>
    </dgm:pt>
    <dgm:pt modelId="{506D7B0D-4AD6-4375-B05B-D4274F8E1764}" type="pres">
      <dgm:prSet presAssocID="{10A34543-32BF-4EE7-B684-CB1889511924}" presName="compositeShape" presStyleCnt="0">
        <dgm:presLayoutVars>
          <dgm:dir/>
          <dgm:resizeHandles/>
        </dgm:presLayoutVars>
      </dgm:prSet>
      <dgm:spPr/>
    </dgm:pt>
    <dgm:pt modelId="{4EF6EE5A-C1C8-4284-B141-8879F65B3EA6}" type="pres">
      <dgm:prSet presAssocID="{10A34543-32BF-4EE7-B684-CB1889511924}" presName="pyramid" presStyleLbl="node1" presStyleIdx="0" presStyleCnt="1"/>
      <dgm:spPr/>
    </dgm:pt>
    <dgm:pt modelId="{0ABA87A2-B15C-41FE-8E79-FB6B20D39EDC}" type="pres">
      <dgm:prSet presAssocID="{10A34543-32BF-4EE7-B684-CB1889511924}" presName="theList" presStyleCnt="0"/>
      <dgm:spPr/>
    </dgm:pt>
    <dgm:pt modelId="{3F994ED6-C9C9-4959-9A3C-C9C65214FD33}" type="pres">
      <dgm:prSet presAssocID="{31CA1251-0031-4476-9EE0-3C9465D55C6D}" presName="aNode" presStyleLbl="fgAcc1" presStyleIdx="0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24FABC-72B9-481B-A887-A95F83854352}" type="pres">
      <dgm:prSet presAssocID="{31CA1251-0031-4476-9EE0-3C9465D55C6D}" presName="aSpace" presStyleCnt="0"/>
      <dgm:spPr/>
    </dgm:pt>
    <dgm:pt modelId="{721D7333-F196-4A37-9B40-35EF78D817BA}" type="pres">
      <dgm:prSet presAssocID="{89A01045-6786-4531-88C1-1172F9A4B98B}" presName="aNode" presStyleLbl="fgAcc1" presStyleIdx="1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74A1AE7-F768-4DB9-985A-2914D330C15B}" type="pres">
      <dgm:prSet presAssocID="{89A01045-6786-4531-88C1-1172F9A4B98B}" presName="aSpace" presStyleCnt="0"/>
      <dgm:spPr/>
    </dgm:pt>
    <dgm:pt modelId="{5EB21F20-BAE6-4E71-9BC7-7DD63B199D6E}" type="pres">
      <dgm:prSet presAssocID="{56DFF1AB-FD43-4062-ACDE-8DF7870E3D15}" presName="aNode" presStyleLbl="fgAcc1" presStyleIdx="2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71E0C98-DC68-4806-9FE9-2DF52AE05DE0}" type="pres">
      <dgm:prSet presAssocID="{56DFF1AB-FD43-4062-ACDE-8DF7870E3D15}" presName="aSpace" presStyleCnt="0"/>
      <dgm:spPr/>
    </dgm:pt>
    <dgm:pt modelId="{A608647B-6ABC-42F0-BC39-6611B81ABE08}" type="pres">
      <dgm:prSet presAssocID="{AEAB999E-E3F2-4D98-A3FC-B823B66A65D7}" presName="aNode" presStyleLbl="fgAcc1" presStyleIdx="3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746ADC-6884-4424-805D-396529F7C030}" type="pres">
      <dgm:prSet presAssocID="{AEAB999E-E3F2-4D98-A3FC-B823B66A65D7}" presName="aSpace" presStyleCnt="0"/>
      <dgm:spPr/>
    </dgm:pt>
    <dgm:pt modelId="{C425289B-0902-4EB9-AD1B-38DCC39ED47A}" type="pres">
      <dgm:prSet presAssocID="{C5A3B3CF-8E33-40BD-8BDD-0F6CDFF231A1}" presName="aNode" presStyleLbl="fgAcc1" presStyleIdx="4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3D90E81-92A3-4FE4-A6B8-1FEB2806CDF2}" type="pres">
      <dgm:prSet presAssocID="{C5A3B3CF-8E33-40BD-8BDD-0F6CDFF231A1}" presName="aSpace" presStyleCnt="0"/>
      <dgm:spPr/>
    </dgm:pt>
    <dgm:pt modelId="{FDC89A32-3229-4117-90C1-975785ED59A6}" type="pres">
      <dgm:prSet presAssocID="{46BA9F57-193F-45A2-9114-F278A04E5D49}" presName="aNode" presStyleLbl="fgAcc1" presStyleIdx="5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7815A97-F0B4-42AC-A549-F6BB9114A106}" type="pres">
      <dgm:prSet presAssocID="{46BA9F57-193F-45A2-9114-F278A04E5D49}" presName="aSpace" presStyleCnt="0"/>
      <dgm:spPr/>
    </dgm:pt>
    <dgm:pt modelId="{D2B12BDF-6017-4990-BBFA-AA4F071B0DE0}" type="pres">
      <dgm:prSet presAssocID="{DD5AA357-2096-4EDA-9A6B-E9720C77B271}" presName="aNode" presStyleLbl="fgAcc1" presStyleIdx="6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DFD54E-E782-4F68-89A9-FD6FD5DD1ADF}" type="pres">
      <dgm:prSet presAssocID="{DD5AA357-2096-4EDA-9A6B-E9720C77B271}" presName="aSpace" presStyleCnt="0"/>
      <dgm:spPr/>
    </dgm:pt>
    <dgm:pt modelId="{BB22E66F-BD18-4534-9859-83E3C6C73850}" type="pres">
      <dgm:prSet presAssocID="{D58353FD-64F0-4BB2-A38F-A66231432E34}" presName="aNode" presStyleLbl="fgAcc1" presStyleIdx="7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9F2421-4BBC-4659-9714-7BCEC3BB9938}" type="pres">
      <dgm:prSet presAssocID="{D58353FD-64F0-4BB2-A38F-A66231432E34}" presName="aSpace" presStyleCnt="0"/>
      <dgm:spPr/>
    </dgm:pt>
    <dgm:pt modelId="{F4020216-AFCA-4C47-ADF3-CEA6181B7FA7}" type="pres">
      <dgm:prSet presAssocID="{71FDDABD-725C-4DFB-9BFA-C88CD1D9CE10}" presName="aNode" presStyleLbl="fgAcc1" presStyleIdx="8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001D76-A7D0-40B0-AB94-BE7FD6034E9B}" type="pres">
      <dgm:prSet presAssocID="{71FDDABD-725C-4DFB-9BFA-C88CD1D9CE10}" presName="aSpace" presStyleCnt="0"/>
      <dgm:spPr/>
    </dgm:pt>
    <dgm:pt modelId="{37D93C2F-E6BC-45AD-B5B1-F11642BA8BB1}" type="pres">
      <dgm:prSet presAssocID="{2A55D08A-7898-4DA9-9AC6-EEEDF729B33B}" presName="aNode" presStyleLbl="fgAcc1" presStyleIdx="9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925A7B-1447-4FA0-81B6-93723F30B685}" type="pres">
      <dgm:prSet presAssocID="{2A55D08A-7898-4DA9-9AC6-EEEDF729B33B}" presName="aSpace" presStyleCnt="0"/>
      <dgm:spPr/>
    </dgm:pt>
    <dgm:pt modelId="{A557BBB7-CA7A-41A5-98A4-188B484376EA}" type="pres">
      <dgm:prSet presAssocID="{99CE8EC4-C9A1-4B2C-B307-5D271AAAC0B6}" presName="aNode" presStyleLbl="f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2B89A3-DEB3-4F5B-B70C-BE847AABD11A}" type="pres">
      <dgm:prSet presAssocID="{99CE8EC4-C9A1-4B2C-B307-5D271AAAC0B6}" presName="aSpace" presStyleCnt="0"/>
      <dgm:spPr/>
    </dgm:pt>
    <dgm:pt modelId="{65278287-2427-47A4-88C6-2B0083DB2747}" type="pres">
      <dgm:prSet presAssocID="{27001E82-1CBE-4D92-8AFC-CB94AEE68C66}" presName="aNode" presStyleLbl="f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6CB4F2-A03E-4115-A43A-BA838C89B545}" type="pres">
      <dgm:prSet presAssocID="{27001E82-1CBE-4D92-8AFC-CB94AEE68C66}" presName="aSpace" presStyleCnt="0"/>
      <dgm:spPr/>
    </dgm:pt>
  </dgm:ptLst>
  <dgm:cxnLst>
    <dgm:cxn modelId="{C392B851-6FA3-4E36-9CC5-00CBE7B32339}" srcId="{10A34543-32BF-4EE7-B684-CB1889511924}" destId="{46BA9F57-193F-45A2-9114-F278A04E5D49}" srcOrd="5" destOrd="0" parTransId="{01A30251-FD30-4E4A-BB4F-6C789A176B0F}" sibTransId="{DA624478-BDF0-4B95-9E01-D8AEA5E54124}"/>
    <dgm:cxn modelId="{BA8107D2-3B43-44C4-86F8-8A58C7EAD8F0}" type="presOf" srcId="{C5A3B3CF-8E33-40BD-8BDD-0F6CDFF231A1}" destId="{C425289B-0902-4EB9-AD1B-38DCC39ED47A}" srcOrd="0" destOrd="0" presId="urn:microsoft.com/office/officeart/2005/8/layout/pyramid2"/>
    <dgm:cxn modelId="{38FD9E42-DB82-4A52-B498-4588C21D4DD0}" type="presOf" srcId="{46BA9F57-193F-45A2-9114-F278A04E5D49}" destId="{FDC89A32-3229-4117-90C1-975785ED59A6}" srcOrd="0" destOrd="0" presId="urn:microsoft.com/office/officeart/2005/8/layout/pyramid2"/>
    <dgm:cxn modelId="{08E8D4DE-3390-4068-828E-D52171872668}" type="presOf" srcId="{27001E82-1CBE-4D92-8AFC-CB94AEE68C66}" destId="{65278287-2427-47A4-88C6-2B0083DB2747}" srcOrd="0" destOrd="0" presId="urn:microsoft.com/office/officeart/2005/8/layout/pyramid2"/>
    <dgm:cxn modelId="{88821DF3-A7B6-42E7-B1E6-A84966AEBDC7}" type="presOf" srcId="{2A55D08A-7898-4DA9-9AC6-EEEDF729B33B}" destId="{37D93C2F-E6BC-45AD-B5B1-F11642BA8BB1}" srcOrd="0" destOrd="0" presId="urn:microsoft.com/office/officeart/2005/8/layout/pyramid2"/>
    <dgm:cxn modelId="{3AE85C5D-E564-41A8-B6B1-86D74890BC0D}" srcId="{10A34543-32BF-4EE7-B684-CB1889511924}" destId="{27001E82-1CBE-4D92-8AFC-CB94AEE68C66}" srcOrd="11" destOrd="0" parTransId="{C3815548-D1C3-4C1D-A6C9-0A6344907689}" sibTransId="{932D5E24-9D34-493F-B9D0-7B28E09FB9A4}"/>
    <dgm:cxn modelId="{A2B0B117-35D0-4784-82BA-01B9477B55D4}" srcId="{10A34543-32BF-4EE7-B684-CB1889511924}" destId="{56DFF1AB-FD43-4062-ACDE-8DF7870E3D15}" srcOrd="2" destOrd="0" parTransId="{CAF47AFB-0BC4-43F9-9FBC-33A465932BE9}" sibTransId="{9B283BDA-74A3-45FC-8030-F6B5CAA5DB29}"/>
    <dgm:cxn modelId="{773FE8BF-0FF6-42FD-A461-0D55082C42F9}" type="presOf" srcId="{AEAB999E-E3F2-4D98-A3FC-B823B66A65D7}" destId="{A608647B-6ABC-42F0-BC39-6611B81ABE08}" srcOrd="0" destOrd="0" presId="urn:microsoft.com/office/officeart/2005/8/layout/pyramid2"/>
    <dgm:cxn modelId="{FD079AF6-4E13-40AC-BABF-FB27A57A2527}" type="presOf" srcId="{89A01045-6786-4531-88C1-1172F9A4B98B}" destId="{721D7333-F196-4A37-9B40-35EF78D817BA}" srcOrd="0" destOrd="0" presId="urn:microsoft.com/office/officeart/2005/8/layout/pyramid2"/>
    <dgm:cxn modelId="{CBEE4575-B579-4DFF-B527-AA85CA3C8848}" type="presOf" srcId="{10A34543-32BF-4EE7-B684-CB1889511924}" destId="{506D7B0D-4AD6-4375-B05B-D4274F8E1764}" srcOrd="0" destOrd="0" presId="urn:microsoft.com/office/officeart/2005/8/layout/pyramid2"/>
    <dgm:cxn modelId="{E9B376D3-E9C1-4EB8-B45D-2AB3082F59D2}" srcId="{10A34543-32BF-4EE7-B684-CB1889511924}" destId="{DD5AA357-2096-4EDA-9A6B-E9720C77B271}" srcOrd="6" destOrd="0" parTransId="{1AD2526A-6ED9-443B-90EF-86CF9ED962E0}" sibTransId="{23D1E91D-9826-4CF8-9D6E-41D0891A26EE}"/>
    <dgm:cxn modelId="{0C105E4A-EC7B-41EF-B790-31BBAFA2F03F}" srcId="{10A34543-32BF-4EE7-B684-CB1889511924}" destId="{AEAB999E-E3F2-4D98-A3FC-B823B66A65D7}" srcOrd="3" destOrd="0" parTransId="{D5479A58-CF6A-479A-BCD5-59DC44B369F3}" sibTransId="{FC982FF7-B83E-4CBF-B49C-ACD03E89EBFE}"/>
    <dgm:cxn modelId="{87D05F0B-03D8-41A3-AB69-F4A8E4C49193}" srcId="{10A34543-32BF-4EE7-B684-CB1889511924}" destId="{D58353FD-64F0-4BB2-A38F-A66231432E34}" srcOrd="7" destOrd="0" parTransId="{556C198C-F730-4D6F-B8C8-82FA721F0EA3}" sibTransId="{542B41A4-3745-4419-B301-70988568EDB4}"/>
    <dgm:cxn modelId="{5429F9F4-D378-4D08-A277-176852A6FB90}" srcId="{10A34543-32BF-4EE7-B684-CB1889511924}" destId="{31CA1251-0031-4476-9EE0-3C9465D55C6D}" srcOrd="0" destOrd="0" parTransId="{26186478-6FE3-4412-91FD-AAEAAD6E30CB}" sibTransId="{087116D7-F967-4053-9787-2247A49EF783}"/>
    <dgm:cxn modelId="{7D59C7D4-B729-487E-A501-6676AFF0E22D}" srcId="{10A34543-32BF-4EE7-B684-CB1889511924}" destId="{2A55D08A-7898-4DA9-9AC6-EEEDF729B33B}" srcOrd="9" destOrd="0" parTransId="{611E6520-6E29-428E-8D6E-7D70F62923D7}" sibTransId="{25E4B0D3-0DD9-4C6A-9F40-76D153F56205}"/>
    <dgm:cxn modelId="{270FAF04-A3CB-4D27-B79F-4E3ABB5602AE}" type="presOf" srcId="{71FDDABD-725C-4DFB-9BFA-C88CD1D9CE10}" destId="{F4020216-AFCA-4C47-ADF3-CEA6181B7FA7}" srcOrd="0" destOrd="0" presId="urn:microsoft.com/office/officeart/2005/8/layout/pyramid2"/>
    <dgm:cxn modelId="{CE5057F2-BBE2-4C49-82B8-3425F1C378A8}" srcId="{10A34543-32BF-4EE7-B684-CB1889511924}" destId="{C5A3B3CF-8E33-40BD-8BDD-0F6CDFF231A1}" srcOrd="4" destOrd="0" parTransId="{64662621-2724-41CC-A891-03BB79DE390D}" sibTransId="{ED958F07-967A-45DD-B15B-0EBB51F30EE6}"/>
    <dgm:cxn modelId="{CE51B235-A66C-4DCB-9B0A-C504C5E3CF16}" srcId="{10A34543-32BF-4EE7-B684-CB1889511924}" destId="{89A01045-6786-4531-88C1-1172F9A4B98B}" srcOrd="1" destOrd="0" parTransId="{E06A49AF-9BE4-4F40-A59D-F46CF847A740}" sibTransId="{54CF82F9-0DCE-45A6-A19E-5B38552B6197}"/>
    <dgm:cxn modelId="{BB2ECD66-9D8C-434A-B851-52B588552EAE}" type="presOf" srcId="{56DFF1AB-FD43-4062-ACDE-8DF7870E3D15}" destId="{5EB21F20-BAE6-4E71-9BC7-7DD63B199D6E}" srcOrd="0" destOrd="0" presId="urn:microsoft.com/office/officeart/2005/8/layout/pyramid2"/>
    <dgm:cxn modelId="{216D5583-2A00-44A2-AE58-5BBBF7FB9268}" srcId="{10A34543-32BF-4EE7-B684-CB1889511924}" destId="{99CE8EC4-C9A1-4B2C-B307-5D271AAAC0B6}" srcOrd="10" destOrd="0" parTransId="{100A2501-DC8C-4145-AD57-F589A76597DD}" sibTransId="{78174F22-BB35-4E41-9AD2-B797EF5C582C}"/>
    <dgm:cxn modelId="{D814D0F2-2148-4B52-8BD5-9A0420F34820}" type="presOf" srcId="{99CE8EC4-C9A1-4B2C-B307-5D271AAAC0B6}" destId="{A557BBB7-CA7A-41A5-98A4-188B484376EA}" srcOrd="0" destOrd="0" presId="urn:microsoft.com/office/officeart/2005/8/layout/pyramid2"/>
    <dgm:cxn modelId="{47615E15-267A-465C-8DED-827E4574C7C7}" srcId="{10A34543-32BF-4EE7-B684-CB1889511924}" destId="{71FDDABD-725C-4DFB-9BFA-C88CD1D9CE10}" srcOrd="8" destOrd="0" parTransId="{3A6F9463-BAE0-462B-BD39-274559169225}" sibTransId="{EEEBE8EF-337B-4F43-9C40-911278C5A8C3}"/>
    <dgm:cxn modelId="{626D6BE7-6264-4CC0-8050-22ADB351C1E4}" type="presOf" srcId="{D58353FD-64F0-4BB2-A38F-A66231432E34}" destId="{BB22E66F-BD18-4534-9859-83E3C6C73850}" srcOrd="0" destOrd="0" presId="urn:microsoft.com/office/officeart/2005/8/layout/pyramid2"/>
    <dgm:cxn modelId="{6924F27E-413C-479C-88BF-37B98E36DD22}" type="presOf" srcId="{31CA1251-0031-4476-9EE0-3C9465D55C6D}" destId="{3F994ED6-C9C9-4959-9A3C-C9C65214FD33}" srcOrd="0" destOrd="0" presId="urn:microsoft.com/office/officeart/2005/8/layout/pyramid2"/>
    <dgm:cxn modelId="{7CE73E7A-64D9-4017-A2EE-9A76E5AF786E}" type="presOf" srcId="{DD5AA357-2096-4EDA-9A6B-E9720C77B271}" destId="{D2B12BDF-6017-4990-BBFA-AA4F071B0DE0}" srcOrd="0" destOrd="0" presId="urn:microsoft.com/office/officeart/2005/8/layout/pyramid2"/>
    <dgm:cxn modelId="{F32ED5D1-5A45-4D7B-AFE0-32ADA127A535}" type="presParOf" srcId="{506D7B0D-4AD6-4375-B05B-D4274F8E1764}" destId="{4EF6EE5A-C1C8-4284-B141-8879F65B3EA6}" srcOrd="0" destOrd="0" presId="urn:microsoft.com/office/officeart/2005/8/layout/pyramid2"/>
    <dgm:cxn modelId="{83156564-46BD-4B6D-A218-BC99952C1A40}" type="presParOf" srcId="{506D7B0D-4AD6-4375-B05B-D4274F8E1764}" destId="{0ABA87A2-B15C-41FE-8E79-FB6B20D39EDC}" srcOrd="1" destOrd="0" presId="urn:microsoft.com/office/officeart/2005/8/layout/pyramid2"/>
    <dgm:cxn modelId="{160F5E29-16D1-4869-840C-1F64C3179853}" type="presParOf" srcId="{0ABA87A2-B15C-41FE-8E79-FB6B20D39EDC}" destId="{3F994ED6-C9C9-4959-9A3C-C9C65214FD33}" srcOrd="0" destOrd="0" presId="urn:microsoft.com/office/officeart/2005/8/layout/pyramid2"/>
    <dgm:cxn modelId="{7B3769A3-48EB-4EFC-B062-0FD82F6A9679}" type="presParOf" srcId="{0ABA87A2-B15C-41FE-8E79-FB6B20D39EDC}" destId="{D024FABC-72B9-481B-A887-A95F83854352}" srcOrd="1" destOrd="0" presId="urn:microsoft.com/office/officeart/2005/8/layout/pyramid2"/>
    <dgm:cxn modelId="{F8747CB2-A6D5-416C-ADFC-F6956843A274}" type="presParOf" srcId="{0ABA87A2-B15C-41FE-8E79-FB6B20D39EDC}" destId="{721D7333-F196-4A37-9B40-35EF78D817BA}" srcOrd="2" destOrd="0" presId="urn:microsoft.com/office/officeart/2005/8/layout/pyramid2"/>
    <dgm:cxn modelId="{FC492397-720F-4C08-9088-0D0B2FBE8A2E}" type="presParOf" srcId="{0ABA87A2-B15C-41FE-8E79-FB6B20D39EDC}" destId="{074A1AE7-F768-4DB9-985A-2914D330C15B}" srcOrd="3" destOrd="0" presId="urn:microsoft.com/office/officeart/2005/8/layout/pyramid2"/>
    <dgm:cxn modelId="{E8799EA9-0C9A-4936-94FB-DDA5972A309E}" type="presParOf" srcId="{0ABA87A2-B15C-41FE-8E79-FB6B20D39EDC}" destId="{5EB21F20-BAE6-4E71-9BC7-7DD63B199D6E}" srcOrd="4" destOrd="0" presId="urn:microsoft.com/office/officeart/2005/8/layout/pyramid2"/>
    <dgm:cxn modelId="{177B5C46-3BA3-48D0-BD8E-D39FB552164A}" type="presParOf" srcId="{0ABA87A2-B15C-41FE-8E79-FB6B20D39EDC}" destId="{E71E0C98-DC68-4806-9FE9-2DF52AE05DE0}" srcOrd="5" destOrd="0" presId="urn:microsoft.com/office/officeart/2005/8/layout/pyramid2"/>
    <dgm:cxn modelId="{0D39D8D6-DE9B-489B-A259-2F5A63A15BC0}" type="presParOf" srcId="{0ABA87A2-B15C-41FE-8E79-FB6B20D39EDC}" destId="{A608647B-6ABC-42F0-BC39-6611B81ABE08}" srcOrd="6" destOrd="0" presId="urn:microsoft.com/office/officeart/2005/8/layout/pyramid2"/>
    <dgm:cxn modelId="{37F9D49B-0B49-4BA2-A71C-4560E00754FE}" type="presParOf" srcId="{0ABA87A2-B15C-41FE-8E79-FB6B20D39EDC}" destId="{7B746ADC-6884-4424-805D-396529F7C030}" srcOrd="7" destOrd="0" presId="urn:microsoft.com/office/officeart/2005/8/layout/pyramid2"/>
    <dgm:cxn modelId="{596E7CE2-2217-4C93-BBC2-D85B1B4E4C6B}" type="presParOf" srcId="{0ABA87A2-B15C-41FE-8E79-FB6B20D39EDC}" destId="{C425289B-0902-4EB9-AD1B-38DCC39ED47A}" srcOrd="8" destOrd="0" presId="urn:microsoft.com/office/officeart/2005/8/layout/pyramid2"/>
    <dgm:cxn modelId="{7B3F11B6-8755-4070-BA59-E13E061117BF}" type="presParOf" srcId="{0ABA87A2-B15C-41FE-8E79-FB6B20D39EDC}" destId="{43D90E81-92A3-4FE4-A6B8-1FEB2806CDF2}" srcOrd="9" destOrd="0" presId="urn:microsoft.com/office/officeart/2005/8/layout/pyramid2"/>
    <dgm:cxn modelId="{F3CD601E-B92D-461A-9189-C1B60BA673CB}" type="presParOf" srcId="{0ABA87A2-B15C-41FE-8E79-FB6B20D39EDC}" destId="{FDC89A32-3229-4117-90C1-975785ED59A6}" srcOrd="10" destOrd="0" presId="urn:microsoft.com/office/officeart/2005/8/layout/pyramid2"/>
    <dgm:cxn modelId="{AE05828D-87F9-4AF1-95FC-4CB1CBA8107B}" type="presParOf" srcId="{0ABA87A2-B15C-41FE-8E79-FB6B20D39EDC}" destId="{27815A97-F0B4-42AC-A549-F6BB9114A106}" srcOrd="11" destOrd="0" presId="urn:microsoft.com/office/officeart/2005/8/layout/pyramid2"/>
    <dgm:cxn modelId="{3CDE171B-635B-4AD9-A2FE-78DFD03ED337}" type="presParOf" srcId="{0ABA87A2-B15C-41FE-8E79-FB6B20D39EDC}" destId="{D2B12BDF-6017-4990-BBFA-AA4F071B0DE0}" srcOrd="12" destOrd="0" presId="urn:microsoft.com/office/officeart/2005/8/layout/pyramid2"/>
    <dgm:cxn modelId="{82379640-564F-40CB-8A08-668D2303DD92}" type="presParOf" srcId="{0ABA87A2-B15C-41FE-8E79-FB6B20D39EDC}" destId="{A7DFD54E-E782-4F68-89A9-FD6FD5DD1ADF}" srcOrd="13" destOrd="0" presId="urn:microsoft.com/office/officeart/2005/8/layout/pyramid2"/>
    <dgm:cxn modelId="{CCD8C97A-C7CF-4422-849E-E4E721FFAAB8}" type="presParOf" srcId="{0ABA87A2-B15C-41FE-8E79-FB6B20D39EDC}" destId="{BB22E66F-BD18-4534-9859-83E3C6C73850}" srcOrd="14" destOrd="0" presId="urn:microsoft.com/office/officeart/2005/8/layout/pyramid2"/>
    <dgm:cxn modelId="{243F6EA2-7249-461A-A774-D972FB486184}" type="presParOf" srcId="{0ABA87A2-B15C-41FE-8E79-FB6B20D39EDC}" destId="{DB9F2421-4BBC-4659-9714-7BCEC3BB9938}" srcOrd="15" destOrd="0" presId="urn:microsoft.com/office/officeart/2005/8/layout/pyramid2"/>
    <dgm:cxn modelId="{0888686B-197E-4B55-8AC6-19E631622880}" type="presParOf" srcId="{0ABA87A2-B15C-41FE-8E79-FB6B20D39EDC}" destId="{F4020216-AFCA-4C47-ADF3-CEA6181B7FA7}" srcOrd="16" destOrd="0" presId="urn:microsoft.com/office/officeart/2005/8/layout/pyramid2"/>
    <dgm:cxn modelId="{734B6F8B-54A1-450E-9F75-E10763D7150B}" type="presParOf" srcId="{0ABA87A2-B15C-41FE-8E79-FB6B20D39EDC}" destId="{6D001D76-A7D0-40B0-AB94-BE7FD6034E9B}" srcOrd="17" destOrd="0" presId="urn:microsoft.com/office/officeart/2005/8/layout/pyramid2"/>
    <dgm:cxn modelId="{DE8401FD-BB1E-4797-B697-9B12E371BCDE}" type="presParOf" srcId="{0ABA87A2-B15C-41FE-8E79-FB6B20D39EDC}" destId="{37D93C2F-E6BC-45AD-B5B1-F11642BA8BB1}" srcOrd="18" destOrd="0" presId="urn:microsoft.com/office/officeart/2005/8/layout/pyramid2"/>
    <dgm:cxn modelId="{8BD7C525-3446-46A5-A86E-60F1C279DD06}" type="presParOf" srcId="{0ABA87A2-B15C-41FE-8E79-FB6B20D39EDC}" destId="{82925A7B-1447-4FA0-81B6-93723F30B685}" srcOrd="19" destOrd="0" presId="urn:microsoft.com/office/officeart/2005/8/layout/pyramid2"/>
    <dgm:cxn modelId="{7C2F44CD-E9A7-4242-A225-3778D2263048}" type="presParOf" srcId="{0ABA87A2-B15C-41FE-8E79-FB6B20D39EDC}" destId="{A557BBB7-CA7A-41A5-98A4-188B484376EA}" srcOrd="20" destOrd="0" presId="urn:microsoft.com/office/officeart/2005/8/layout/pyramid2"/>
    <dgm:cxn modelId="{6F9C42F6-7DCA-4519-95BD-EDD9BEA53CD5}" type="presParOf" srcId="{0ABA87A2-B15C-41FE-8E79-FB6B20D39EDC}" destId="{392B89A3-DEB3-4F5B-B70C-BE847AABD11A}" srcOrd="21" destOrd="0" presId="urn:microsoft.com/office/officeart/2005/8/layout/pyramid2"/>
    <dgm:cxn modelId="{5F99758B-08E3-4FF7-A792-76EFD22A8483}" type="presParOf" srcId="{0ABA87A2-B15C-41FE-8E79-FB6B20D39EDC}" destId="{65278287-2427-47A4-88C6-2B0083DB2747}" srcOrd="22" destOrd="0" presId="urn:microsoft.com/office/officeart/2005/8/layout/pyramid2"/>
    <dgm:cxn modelId="{A31FF504-983D-4A1C-A936-05A14DD88E6D}" type="presParOf" srcId="{0ABA87A2-B15C-41FE-8E79-FB6B20D39EDC}" destId="{066CB4F2-A03E-4115-A43A-BA838C89B545}" srcOrd="23" destOrd="0" presId="urn:microsoft.com/office/officeart/2005/8/layout/pyramid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F6EE5A-C1C8-4284-B141-8879F65B3EA6}">
      <dsp:nvSpPr>
        <dsp:cNvPr id="0" name=""/>
        <dsp:cNvSpPr/>
      </dsp:nvSpPr>
      <dsp:spPr>
        <a:xfrm>
          <a:off x="721523" y="0"/>
          <a:ext cx="6572296" cy="6572296"/>
        </a:xfrm>
        <a:prstGeom prst="triangl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94ED6-C9C9-4959-9A3C-C9C65214FD33}">
      <dsp:nvSpPr>
        <dsp:cNvPr id="0" name=""/>
        <dsp:cNvSpPr/>
      </dsp:nvSpPr>
      <dsp:spPr>
        <a:xfrm>
          <a:off x="4007671" y="660759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ΝΟΤΙΟ  ΑΙΓΑΙΟ  9</a:t>
          </a:r>
          <a:r>
            <a:rPr lang="en-US" sz="1600" kern="1200" baseline="0" dirty="0" smtClean="0"/>
            <a:t>2</a:t>
          </a:r>
          <a:r>
            <a:rPr lang="el-GR" sz="1600" kern="1200" baseline="0" dirty="0" smtClean="0"/>
            <a:t>,3</a:t>
          </a:r>
          <a:r>
            <a:rPr lang="en-US" sz="1600" kern="1200" baseline="0" dirty="0" smtClean="0"/>
            <a:t>1</a:t>
          </a:r>
          <a:r>
            <a:rPr lang="el-GR" sz="1600" kern="1200" baseline="0" dirty="0" smtClean="0"/>
            <a:t>%</a:t>
          </a:r>
          <a:endParaRPr lang="el-GR" sz="1600" kern="1200" baseline="0" dirty="0"/>
        </a:p>
      </dsp:txBody>
      <dsp:txXfrm>
        <a:off x="4007671" y="660759"/>
        <a:ext cx="4271992" cy="388946"/>
      </dsp:txXfrm>
    </dsp:sp>
    <dsp:sp modelId="{721D7333-F196-4A37-9B40-35EF78D817BA}">
      <dsp:nvSpPr>
        <dsp:cNvPr id="0" name=""/>
        <dsp:cNvSpPr/>
      </dsp:nvSpPr>
      <dsp:spPr>
        <a:xfrm>
          <a:off x="4007671" y="1098324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570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ΚΡΗΤΗ   </a:t>
          </a:r>
          <a:r>
            <a:rPr lang="en-US" sz="1600" kern="1200" baseline="0" dirty="0" smtClean="0"/>
            <a:t>78</a:t>
          </a:r>
          <a:r>
            <a:rPr lang="el-GR" sz="1600" kern="1200" baseline="0" dirty="0" smtClean="0"/>
            <a:t>,</a:t>
          </a:r>
          <a:r>
            <a:rPr lang="en-US" sz="1600" kern="1200" baseline="0" dirty="0" smtClean="0"/>
            <a:t>57</a:t>
          </a:r>
          <a:r>
            <a:rPr lang="el-GR" sz="1600" kern="1200" baseline="0" dirty="0" smtClean="0"/>
            <a:t>%</a:t>
          </a:r>
          <a:endParaRPr lang="el-GR" sz="1600" kern="1200" baseline="0" dirty="0"/>
        </a:p>
      </dsp:txBody>
      <dsp:txXfrm>
        <a:off x="4007671" y="1098324"/>
        <a:ext cx="4271992" cy="388946"/>
      </dsp:txXfrm>
    </dsp:sp>
    <dsp:sp modelId="{5EB21F20-BAE6-4E71-9BC7-7DD63B199D6E}">
      <dsp:nvSpPr>
        <dsp:cNvPr id="0" name=""/>
        <dsp:cNvSpPr/>
      </dsp:nvSpPr>
      <dsp:spPr>
        <a:xfrm>
          <a:off x="4007671" y="1535889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141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ΑΝΑΤ. </a:t>
          </a:r>
          <a:r>
            <a:rPr lang="el-GR" sz="1500" kern="1200" baseline="0" dirty="0" smtClean="0"/>
            <a:t>ΜΑΚΕΔ.</a:t>
          </a:r>
          <a:r>
            <a:rPr lang="el-GR" sz="1600" kern="1200" baseline="0" dirty="0" smtClean="0"/>
            <a:t>&amp; ΘΡΑΚΗ   </a:t>
          </a:r>
          <a:r>
            <a:rPr lang="en-US" sz="1600" kern="1200" baseline="0" dirty="0" smtClean="0"/>
            <a:t>86</a:t>
          </a:r>
          <a:r>
            <a:rPr lang="el-GR" sz="1600" kern="1200" baseline="0" dirty="0" smtClean="0"/>
            <a:t>,</a:t>
          </a:r>
          <a:r>
            <a:rPr lang="en-US" sz="1600" kern="1200" baseline="0" dirty="0" smtClean="0"/>
            <a:t>36</a:t>
          </a:r>
          <a:r>
            <a:rPr lang="el-GR" sz="1600" kern="1200" baseline="0" dirty="0" smtClean="0"/>
            <a:t>%</a:t>
          </a:r>
          <a:endParaRPr lang="el-GR" sz="1600" kern="1200" baseline="0" dirty="0"/>
        </a:p>
      </dsp:txBody>
      <dsp:txXfrm>
        <a:off x="4007671" y="1535889"/>
        <a:ext cx="4271992" cy="388946"/>
      </dsp:txXfrm>
    </dsp:sp>
    <dsp:sp modelId="{A608647B-6ABC-42F0-BC39-6611B81ABE08}">
      <dsp:nvSpPr>
        <dsp:cNvPr id="0" name=""/>
        <dsp:cNvSpPr/>
      </dsp:nvSpPr>
      <dsp:spPr>
        <a:xfrm>
          <a:off x="4007671" y="1973453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711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ΒΟΡΕΙΟ  ΑΙΓΑΙΟ   </a:t>
          </a:r>
          <a:r>
            <a:rPr lang="en-US" sz="1600" kern="1200" baseline="0" dirty="0" smtClean="0"/>
            <a:t>10</a:t>
          </a:r>
          <a:r>
            <a:rPr lang="el-GR" sz="1600" kern="1200" baseline="0" dirty="0" smtClean="0"/>
            <a:t>0,00%</a:t>
          </a:r>
          <a:endParaRPr lang="el-GR" sz="1600" kern="1200" baseline="0" dirty="0"/>
        </a:p>
      </dsp:txBody>
      <dsp:txXfrm>
        <a:off x="4007671" y="1973453"/>
        <a:ext cx="4271992" cy="388946"/>
      </dsp:txXfrm>
    </dsp:sp>
    <dsp:sp modelId="{C425289B-0902-4EB9-AD1B-38DCC39ED47A}">
      <dsp:nvSpPr>
        <dsp:cNvPr id="0" name=""/>
        <dsp:cNvSpPr/>
      </dsp:nvSpPr>
      <dsp:spPr>
        <a:xfrm>
          <a:off x="4007671" y="2411018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282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ΔΥΤΙΚΗ  ΕΛΛΑΔΑ  </a:t>
          </a:r>
          <a:r>
            <a:rPr lang="en-US" sz="1600" kern="1200" baseline="0" dirty="0" smtClean="0"/>
            <a:t>63</a:t>
          </a:r>
          <a:r>
            <a:rPr lang="el-GR" sz="1600" kern="1200" baseline="0" dirty="0" smtClean="0"/>
            <a:t>,</a:t>
          </a:r>
          <a:r>
            <a:rPr lang="en-US" sz="1600" kern="1200" baseline="0" dirty="0" smtClean="0"/>
            <a:t>16</a:t>
          </a:r>
          <a:r>
            <a:rPr lang="el-GR" sz="1600" kern="1200" baseline="0" dirty="0" smtClean="0"/>
            <a:t>%</a:t>
          </a:r>
          <a:endParaRPr lang="el-GR" sz="1600" kern="1200" baseline="0" dirty="0"/>
        </a:p>
      </dsp:txBody>
      <dsp:txXfrm>
        <a:off x="4007671" y="2411018"/>
        <a:ext cx="4271992" cy="388946"/>
      </dsp:txXfrm>
    </dsp:sp>
    <dsp:sp modelId="{FDC89A32-3229-4117-90C1-975785ED59A6}">
      <dsp:nvSpPr>
        <dsp:cNvPr id="0" name=""/>
        <dsp:cNvSpPr/>
      </dsp:nvSpPr>
      <dsp:spPr>
        <a:xfrm>
          <a:off x="4007671" y="2848583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8532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ΑΤΤΙΚΗ  </a:t>
          </a:r>
          <a:r>
            <a:rPr lang="en-US" sz="1600" kern="1200" baseline="0" dirty="0" smtClean="0"/>
            <a:t>61</a:t>
          </a:r>
          <a:r>
            <a:rPr lang="el-GR" sz="1600" kern="1200" baseline="0" dirty="0" smtClean="0"/>
            <a:t>,</a:t>
          </a:r>
          <a:r>
            <a:rPr lang="en-US" sz="1600" kern="1200" baseline="0" dirty="0" smtClean="0"/>
            <a:t>82</a:t>
          </a:r>
          <a:r>
            <a:rPr lang="el-GR" sz="1600" kern="1200" baseline="0" dirty="0" smtClean="0"/>
            <a:t>%</a:t>
          </a:r>
          <a:endParaRPr lang="el-GR" sz="1600" kern="1200" baseline="0" dirty="0"/>
        </a:p>
      </dsp:txBody>
      <dsp:txXfrm>
        <a:off x="4007671" y="2848583"/>
        <a:ext cx="4271992" cy="388946"/>
      </dsp:txXfrm>
    </dsp:sp>
    <dsp:sp modelId="{D2B12BDF-6017-4990-BBFA-AA4F071B0DE0}">
      <dsp:nvSpPr>
        <dsp:cNvPr id="0" name=""/>
        <dsp:cNvSpPr/>
      </dsp:nvSpPr>
      <dsp:spPr>
        <a:xfrm>
          <a:off x="4007671" y="3286147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34238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ΚΕΝΤΡΙΚΗ ΜΑΚΕΔΟΝΙΑ  </a:t>
          </a:r>
          <a:r>
            <a:rPr lang="en-US" sz="1600" kern="1200" baseline="0" dirty="0" smtClean="0"/>
            <a:t>55</a:t>
          </a:r>
          <a:r>
            <a:rPr lang="el-GR" sz="1600" kern="1200" baseline="0" dirty="0" smtClean="0"/>
            <a:t>,</a:t>
          </a:r>
          <a:r>
            <a:rPr lang="en-US" sz="1600" kern="1200" baseline="0" dirty="0" smtClean="0"/>
            <a:t>26</a:t>
          </a:r>
          <a:r>
            <a:rPr lang="el-GR" sz="1600" kern="1200" baseline="0" dirty="0" smtClean="0"/>
            <a:t>%</a:t>
          </a:r>
        </a:p>
      </dsp:txBody>
      <dsp:txXfrm>
        <a:off x="4007671" y="3286147"/>
        <a:ext cx="4271992" cy="388946"/>
      </dsp:txXfrm>
    </dsp:sp>
    <dsp:sp modelId="{BB22E66F-BD18-4534-9859-83E3C6C73850}">
      <dsp:nvSpPr>
        <dsp:cNvPr id="0" name=""/>
        <dsp:cNvSpPr/>
      </dsp:nvSpPr>
      <dsp:spPr>
        <a:xfrm>
          <a:off x="4007671" y="3723712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8532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ΗΠΕΙΡΟΥ  </a:t>
          </a:r>
          <a:r>
            <a:rPr lang="en-US" sz="1600" kern="1200" baseline="0" dirty="0" smtClean="0"/>
            <a:t>77</a:t>
          </a:r>
          <a:r>
            <a:rPr lang="el-GR" sz="1600" kern="1200" baseline="0" dirty="0" smtClean="0"/>
            <a:t>,</a:t>
          </a:r>
          <a:r>
            <a:rPr lang="en-US" sz="1600" kern="1200" baseline="0" dirty="0" smtClean="0"/>
            <a:t>78</a:t>
          </a:r>
          <a:r>
            <a:rPr lang="el-GR" sz="1600" kern="1200" baseline="0" dirty="0" smtClean="0"/>
            <a:t>%</a:t>
          </a:r>
        </a:p>
      </dsp:txBody>
      <dsp:txXfrm>
        <a:off x="4007671" y="3723712"/>
        <a:ext cx="4271992" cy="388946"/>
      </dsp:txXfrm>
    </dsp:sp>
    <dsp:sp modelId="{F4020216-AFCA-4C47-ADF3-CEA6181B7FA7}">
      <dsp:nvSpPr>
        <dsp:cNvPr id="0" name=""/>
        <dsp:cNvSpPr/>
      </dsp:nvSpPr>
      <dsp:spPr>
        <a:xfrm>
          <a:off x="4007671" y="4161277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282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ΔΥΤ. ΜΑΚΕΔΟΝΙΑ </a:t>
          </a:r>
          <a:r>
            <a:rPr lang="en-US" sz="1600" kern="1200" baseline="0" dirty="0" smtClean="0"/>
            <a:t>7</a:t>
          </a:r>
          <a:r>
            <a:rPr lang="el-GR" sz="1600" kern="1200" baseline="0" dirty="0" smtClean="0"/>
            <a:t>0,00%</a:t>
          </a:r>
        </a:p>
      </dsp:txBody>
      <dsp:txXfrm>
        <a:off x="4007671" y="4161277"/>
        <a:ext cx="4271992" cy="388946"/>
      </dsp:txXfrm>
    </dsp:sp>
    <dsp:sp modelId="{37D93C2F-E6BC-45AD-B5B1-F11642BA8BB1}">
      <dsp:nvSpPr>
        <dsp:cNvPr id="0" name=""/>
        <dsp:cNvSpPr/>
      </dsp:nvSpPr>
      <dsp:spPr>
        <a:xfrm>
          <a:off x="4007671" y="4598842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711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ΣΤΕΡΕΑ  ΕΛΛΑΔΑ </a:t>
          </a:r>
          <a:r>
            <a:rPr lang="en-US" sz="1600" kern="1200" baseline="0" dirty="0" smtClean="0"/>
            <a:t>36</a:t>
          </a:r>
          <a:r>
            <a:rPr lang="el-GR" sz="1600" kern="1200" baseline="0" dirty="0" smtClean="0"/>
            <a:t>,</a:t>
          </a:r>
          <a:r>
            <a:rPr lang="en-US" sz="1600" kern="1200" baseline="0" dirty="0" smtClean="0"/>
            <a:t>00</a:t>
          </a:r>
          <a:r>
            <a:rPr lang="el-GR" sz="1600" kern="1200" baseline="0" dirty="0" smtClean="0"/>
            <a:t>%</a:t>
          </a:r>
        </a:p>
      </dsp:txBody>
      <dsp:txXfrm>
        <a:off x="4007671" y="4598842"/>
        <a:ext cx="4271992" cy="388946"/>
      </dsp:txXfrm>
    </dsp:sp>
    <dsp:sp modelId="{A557BBB7-CA7A-41A5-98A4-188B484376EA}">
      <dsp:nvSpPr>
        <dsp:cNvPr id="0" name=""/>
        <dsp:cNvSpPr/>
      </dsp:nvSpPr>
      <dsp:spPr>
        <a:xfrm>
          <a:off x="4007671" y="5036406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141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ΘΕΣΣΑΛΙΑ  </a:t>
          </a:r>
          <a:r>
            <a:rPr lang="en-US" sz="1600" kern="1200" baseline="0" dirty="0" smtClean="0"/>
            <a:t>13</a:t>
          </a:r>
          <a:r>
            <a:rPr lang="el-GR" sz="1600" kern="1200" baseline="0" dirty="0" smtClean="0"/>
            <a:t>,0</a:t>
          </a:r>
          <a:r>
            <a:rPr lang="en-US" sz="1600" kern="1200" baseline="0" dirty="0" smtClean="0"/>
            <a:t>4</a:t>
          </a:r>
          <a:r>
            <a:rPr lang="el-GR" sz="1600" kern="1200" baseline="0" dirty="0" smtClean="0"/>
            <a:t>%</a:t>
          </a:r>
        </a:p>
      </dsp:txBody>
      <dsp:txXfrm>
        <a:off x="4007671" y="5036406"/>
        <a:ext cx="4271992" cy="388946"/>
      </dsp:txXfrm>
    </dsp:sp>
    <dsp:sp modelId="{65278287-2427-47A4-88C6-2B0083DB2747}">
      <dsp:nvSpPr>
        <dsp:cNvPr id="0" name=""/>
        <dsp:cNvSpPr/>
      </dsp:nvSpPr>
      <dsp:spPr>
        <a:xfrm>
          <a:off x="4007671" y="5473971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570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ΙΟΝΙΑ   ΝΗΣΙΑ  0,00%</a:t>
          </a:r>
          <a:endParaRPr lang="el-GR" sz="1600" kern="1200" dirty="0"/>
        </a:p>
      </dsp:txBody>
      <dsp:txXfrm>
        <a:off x="4007671" y="5473971"/>
        <a:ext cx="4271992" cy="3889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F6EE5A-C1C8-4284-B141-8879F65B3EA6}">
      <dsp:nvSpPr>
        <dsp:cNvPr id="0" name=""/>
        <dsp:cNvSpPr/>
      </dsp:nvSpPr>
      <dsp:spPr>
        <a:xfrm>
          <a:off x="721523" y="0"/>
          <a:ext cx="6572296" cy="6572296"/>
        </a:xfrm>
        <a:prstGeom prst="triangl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94ED6-C9C9-4959-9A3C-C9C65214FD33}">
      <dsp:nvSpPr>
        <dsp:cNvPr id="0" name=""/>
        <dsp:cNvSpPr/>
      </dsp:nvSpPr>
      <dsp:spPr>
        <a:xfrm>
          <a:off x="4007671" y="660759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ΝΟΤΙΟ  ΑΙΓΑΙΟ  69,23%</a:t>
          </a:r>
          <a:endParaRPr lang="el-GR" sz="1600" kern="1200" baseline="0" dirty="0"/>
        </a:p>
      </dsp:txBody>
      <dsp:txXfrm>
        <a:off x="4007671" y="660759"/>
        <a:ext cx="4271992" cy="388946"/>
      </dsp:txXfrm>
    </dsp:sp>
    <dsp:sp modelId="{721D7333-F196-4A37-9B40-35EF78D817BA}">
      <dsp:nvSpPr>
        <dsp:cNvPr id="0" name=""/>
        <dsp:cNvSpPr/>
      </dsp:nvSpPr>
      <dsp:spPr>
        <a:xfrm>
          <a:off x="4007671" y="1098324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570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ΚΡΗΤΗ   57,14%</a:t>
          </a:r>
          <a:endParaRPr lang="el-GR" sz="1600" kern="1200" baseline="0" dirty="0"/>
        </a:p>
      </dsp:txBody>
      <dsp:txXfrm>
        <a:off x="4007671" y="1098324"/>
        <a:ext cx="4271992" cy="388946"/>
      </dsp:txXfrm>
    </dsp:sp>
    <dsp:sp modelId="{5EB21F20-BAE6-4E71-9BC7-7DD63B199D6E}">
      <dsp:nvSpPr>
        <dsp:cNvPr id="0" name=""/>
        <dsp:cNvSpPr/>
      </dsp:nvSpPr>
      <dsp:spPr>
        <a:xfrm>
          <a:off x="4007671" y="1535889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141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ΑΝΑΤ. </a:t>
          </a:r>
          <a:r>
            <a:rPr lang="el-GR" sz="1500" kern="1200" baseline="0" dirty="0" smtClean="0"/>
            <a:t>ΜΑΚΕΔ.</a:t>
          </a:r>
          <a:r>
            <a:rPr lang="el-GR" sz="1600" kern="1200" baseline="0" dirty="0" smtClean="0"/>
            <a:t>&amp; ΘΡΑΚΗ   40,91%</a:t>
          </a:r>
          <a:endParaRPr lang="el-GR" sz="1600" kern="1200" baseline="0" dirty="0"/>
        </a:p>
      </dsp:txBody>
      <dsp:txXfrm>
        <a:off x="4007671" y="1535889"/>
        <a:ext cx="4271992" cy="388946"/>
      </dsp:txXfrm>
    </dsp:sp>
    <dsp:sp modelId="{A608647B-6ABC-42F0-BC39-6611B81ABE08}">
      <dsp:nvSpPr>
        <dsp:cNvPr id="0" name=""/>
        <dsp:cNvSpPr/>
      </dsp:nvSpPr>
      <dsp:spPr>
        <a:xfrm>
          <a:off x="4007671" y="1973453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711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ΒΟΡΕΙΟ  ΑΙΓΑΙΟ   40,00%</a:t>
          </a:r>
          <a:endParaRPr lang="el-GR" sz="1600" kern="1200" baseline="0" dirty="0"/>
        </a:p>
      </dsp:txBody>
      <dsp:txXfrm>
        <a:off x="4007671" y="1973453"/>
        <a:ext cx="4271992" cy="388946"/>
      </dsp:txXfrm>
    </dsp:sp>
    <dsp:sp modelId="{C425289B-0902-4EB9-AD1B-38DCC39ED47A}">
      <dsp:nvSpPr>
        <dsp:cNvPr id="0" name=""/>
        <dsp:cNvSpPr/>
      </dsp:nvSpPr>
      <dsp:spPr>
        <a:xfrm>
          <a:off x="4007671" y="2411018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282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ΔΥΤΙΚΗ  ΕΛΛΑΔΑ  36,84%</a:t>
          </a:r>
          <a:endParaRPr lang="el-GR" sz="1600" kern="1200" baseline="0" dirty="0"/>
        </a:p>
      </dsp:txBody>
      <dsp:txXfrm>
        <a:off x="4007671" y="2411018"/>
        <a:ext cx="4271992" cy="388946"/>
      </dsp:txXfrm>
    </dsp:sp>
    <dsp:sp modelId="{FDC89A32-3229-4117-90C1-975785ED59A6}">
      <dsp:nvSpPr>
        <dsp:cNvPr id="0" name=""/>
        <dsp:cNvSpPr/>
      </dsp:nvSpPr>
      <dsp:spPr>
        <a:xfrm>
          <a:off x="4007671" y="2848583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8532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ΑΤΤΙΚΗ  32,73%</a:t>
          </a:r>
          <a:endParaRPr lang="el-GR" sz="1600" kern="1200" baseline="0" dirty="0"/>
        </a:p>
      </dsp:txBody>
      <dsp:txXfrm>
        <a:off x="4007671" y="2848583"/>
        <a:ext cx="4271992" cy="388946"/>
      </dsp:txXfrm>
    </dsp:sp>
    <dsp:sp modelId="{D2B12BDF-6017-4990-BBFA-AA4F071B0DE0}">
      <dsp:nvSpPr>
        <dsp:cNvPr id="0" name=""/>
        <dsp:cNvSpPr/>
      </dsp:nvSpPr>
      <dsp:spPr>
        <a:xfrm>
          <a:off x="4007671" y="3286147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34238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ΚΕΝΤΡΙΚΗ ΜΑΚΕΔΟΝΙΑ  23,68%</a:t>
          </a:r>
        </a:p>
      </dsp:txBody>
      <dsp:txXfrm>
        <a:off x="4007671" y="3286147"/>
        <a:ext cx="4271992" cy="388946"/>
      </dsp:txXfrm>
    </dsp:sp>
    <dsp:sp modelId="{BB22E66F-BD18-4534-9859-83E3C6C73850}">
      <dsp:nvSpPr>
        <dsp:cNvPr id="0" name=""/>
        <dsp:cNvSpPr/>
      </dsp:nvSpPr>
      <dsp:spPr>
        <a:xfrm>
          <a:off x="4007671" y="3723712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8532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ΗΠΕΙΡΟΥ  22,22%</a:t>
          </a:r>
        </a:p>
      </dsp:txBody>
      <dsp:txXfrm>
        <a:off x="4007671" y="3723712"/>
        <a:ext cx="4271992" cy="388946"/>
      </dsp:txXfrm>
    </dsp:sp>
    <dsp:sp modelId="{F4020216-AFCA-4C47-ADF3-CEA6181B7FA7}">
      <dsp:nvSpPr>
        <dsp:cNvPr id="0" name=""/>
        <dsp:cNvSpPr/>
      </dsp:nvSpPr>
      <dsp:spPr>
        <a:xfrm>
          <a:off x="4007671" y="4161277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2282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ΔΥΤ. ΜΑΚΕΔΟΝΙΑ 20,00%</a:t>
          </a:r>
        </a:p>
      </dsp:txBody>
      <dsp:txXfrm>
        <a:off x="4007671" y="4161277"/>
        <a:ext cx="4271992" cy="388946"/>
      </dsp:txXfrm>
    </dsp:sp>
    <dsp:sp modelId="{37D93C2F-E6BC-45AD-B5B1-F11642BA8BB1}">
      <dsp:nvSpPr>
        <dsp:cNvPr id="0" name=""/>
        <dsp:cNvSpPr/>
      </dsp:nvSpPr>
      <dsp:spPr>
        <a:xfrm>
          <a:off x="4007671" y="4598842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711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ΣΤΕΡΕΑ  ΕΛΛΑΔΑ 17,39%</a:t>
          </a:r>
        </a:p>
      </dsp:txBody>
      <dsp:txXfrm>
        <a:off x="4007671" y="4598842"/>
        <a:ext cx="4271992" cy="388946"/>
      </dsp:txXfrm>
    </dsp:sp>
    <dsp:sp modelId="{A557BBB7-CA7A-41A5-98A4-188B484376EA}">
      <dsp:nvSpPr>
        <dsp:cNvPr id="0" name=""/>
        <dsp:cNvSpPr/>
      </dsp:nvSpPr>
      <dsp:spPr>
        <a:xfrm>
          <a:off x="4007671" y="5036406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1141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baseline="0" dirty="0" smtClean="0"/>
            <a:t>ΘΕΣΣΑΛΙΑ  8,00%</a:t>
          </a:r>
        </a:p>
      </dsp:txBody>
      <dsp:txXfrm>
        <a:off x="4007671" y="5036406"/>
        <a:ext cx="4271992" cy="388946"/>
      </dsp:txXfrm>
    </dsp:sp>
    <dsp:sp modelId="{65278287-2427-47A4-88C6-2B0083DB2747}">
      <dsp:nvSpPr>
        <dsp:cNvPr id="0" name=""/>
        <dsp:cNvSpPr/>
      </dsp:nvSpPr>
      <dsp:spPr>
        <a:xfrm>
          <a:off x="4007671" y="5473971"/>
          <a:ext cx="4271992" cy="388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570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ΙΟΝΙΑ   ΝΗΣΙΑ  0,00%</a:t>
          </a:r>
          <a:endParaRPr lang="el-GR" sz="1600" kern="1200" dirty="0"/>
        </a:p>
      </dsp:txBody>
      <dsp:txXfrm>
        <a:off x="4007671" y="5473971"/>
        <a:ext cx="4271992" cy="388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52FE7-67FB-43B0-99AB-F6D52753BE79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35E31-B440-44D5-AE70-F39D1A005D2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6FDA-3966-46F1-9FAB-E493B0947EA9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egazon@ypakp.gr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ntonti@ypakp.gr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250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algn="ctr"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l-GR" sz="9800" b="1" dirty="0" smtClean="0"/>
          </a:p>
          <a:p>
            <a:pPr algn="ctr">
              <a:buNone/>
            </a:pPr>
            <a:r>
              <a:rPr lang="en-US" sz="21600" b="1" dirty="0" smtClean="0"/>
              <a:t>T</a:t>
            </a:r>
            <a:r>
              <a:rPr lang="el-GR" sz="21600" b="1" dirty="0" smtClean="0"/>
              <a:t>α κέντρα κοινότητας </a:t>
            </a:r>
          </a:p>
          <a:p>
            <a:pPr algn="ctr">
              <a:buNone/>
            </a:pPr>
            <a:r>
              <a:rPr lang="el-GR" sz="21600" b="1" dirty="0" smtClean="0"/>
              <a:t>στο πλαίσιο του </a:t>
            </a:r>
          </a:p>
          <a:p>
            <a:pPr algn="ctr">
              <a:buNone/>
            </a:pPr>
            <a:r>
              <a:rPr lang="el-GR" sz="21600" b="1" dirty="0" smtClean="0"/>
              <a:t>Εθνικού Μηχανισμού</a:t>
            </a:r>
          </a:p>
          <a:p>
            <a:endParaRPr lang="el-GR" sz="1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l-GR" sz="3700" b="1" dirty="0" smtClean="0"/>
              <a:t>Τμήμα παρακολούθησης </a:t>
            </a:r>
          </a:p>
          <a:p>
            <a:pPr>
              <a:buNone/>
            </a:pPr>
            <a:r>
              <a:rPr lang="el-GR" sz="3700" b="1" dirty="0" smtClean="0"/>
              <a:t>Υπουργείο Εργασίας, Κοινωνικής Ασφάλισης και Κοινωνικής Αλληλεγγύης</a:t>
            </a:r>
          </a:p>
          <a:p>
            <a:pPr>
              <a:buNone/>
            </a:pPr>
            <a:r>
              <a:rPr lang="el-GR" sz="3700" b="1" dirty="0" smtClean="0"/>
              <a:t>20.10.17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3500" b="1" dirty="0" smtClean="0">
                <a:solidFill>
                  <a:srgbClr val="FF0000"/>
                </a:solidFill>
              </a:rPr>
              <a:t>Πρώτο συμπέρασμα : </a:t>
            </a:r>
            <a:endParaRPr lang="el-GR" sz="3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/>
              <a:t>Εμπλέκονται πολλοί φορείς  </a:t>
            </a:r>
            <a:r>
              <a:rPr lang="el-GR" sz="2400" b="1" dirty="0" smtClean="0"/>
              <a:t>σε διαφορετικά επίπεδα </a:t>
            </a:r>
            <a:endParaRPr lang="el-GR" sz="2400" dirty="0" smtClean="0"/>
          </a:p>
          <a:p>
            <a:r>
              <a:rPr lang="el-GR" sz="2400" b="1" dirty="0" smtClean="0"/>
              <a:t>Εισάγει τη συστηματική </a:t>
            </a:r>
            <a:r>
              <a:rPr lang="el-GR" sz="2400" dirty="0" smtClean="0"/>
              <a:t>(ετήσια) </a:t>
            </a:r>
            <a:r>
              <a:rPr lang="el-GR" sz="2400" b="1" dirty="0" smtClean="0"/>
              <a:t>προετοιμασία </a:t>
            </a:r>
            <a:r>
              <a:rPr lang="el-GR" sz="2400" b="1" dirty="0" smtClean="0"/>
              <a:t>εκθέσεων</a:t>
            </a:r>
            <a:endParaRPr lang="el-GR" sz="2400" dirty="0" smtClean="0"/>
          </a:p>
          <a:p>
            <a:r>
              <a:rPr lang="el-GR" sz="2400" b="1" dirty="0" smtClean="0"/>
              <a:t>Προωθεί </a:t>
            </a:r>
            <a:r>
              <a:rPr lang="el-GR" sz="2400" b="1" dirty="0" smtClean="0"/>
              <a:t>τη διαβούλευση </a:t>
            </a:r>
            <a:endParaRPr lang="el-GR" sz="2400" b="1" dirty="0" smtClean="0"/>
          </a:p>
          <a:p>
            <a:pPr>
              <a:buNone/>
            </a:pPr>
            <a:r>
              <a:rPr lang="el-GR" sz="2400" b="1" dirty="0" smtClean="0"/>
              <a:t>     </a:t>
            </a:r>
            <a:r>
              <a:rPr lang="el-GR" sz="2400" dirty="0" smtClean="0"/>
              <a:t>- Εθνική επιτροπή Κοινωνικής Προστασίας (</a:t>
            </a:r>
            <a:r>
              <a:rPr lang="el-GR" sz="2400" dirty="0" err="1" smtClean="0"/>
              <a:t>αρθ</a:t>
            </a:r>
            <a:r>
              <a:rPr lang="el-GR" sz="2400" dirty="0" smtClean="0"/>
              <a:t> 15)</a:t>
            </a:r>
          </a:p>
          <a:p>
            <a:pPr>
              <a:buNone/>
            </a:pPr>
            <a:r>
              <a:rPr lang="el-GR" sz="2400" dirty="0" smtClean="0"/>
              <a:t>     - </a:t>
            </a:r>
            <a:r>
              <a:rPr lang="el-GR" sz="2400" dirty="0" smtClean="0"/>
              <a:t>Περιφερειακές </a:t>
            </a:r>
            <a:r>
              <a:rPr lang="el-GR" sz="2400" dirty="0" smtClean="0"/>
              <a:t>Επιτροπές διαβούλευσης (</a:t>
            </a:r>
            <a:r>
              <a:rPr lang="el-GR" sz="2400" dirty="0" err="1" smtClean="0"/>
              <a:t>αρθ</a:t>
            </a:r>
            <a:r>
              <a:rPr lang="el-GR" sz="2400" dirty="0" smtClean="0"/>
              <a:t> </a:t>
            </a:r>
            <a:r>
              <a:rPr lang="el-GR" sz="2400" dirty="0" smtClean="0"/>
              <a:t>17)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</a:t>
            </a:r>
            <a:r>
              <a:rPr lang="el-GR" sz="2400" dirty="0" smtClean="0"/>
              <a:t>    - Δημοτικές Επιτροπές διαβούλευσης</a:t>
            </a:r>
            <a:r>
              <a:rPr lang="el-GR" sz="2400" dirty="0" smtClean="0"/>
              <a:t> (</a:t>
            </a:r>
            <a:r>
              <a:rPr lang="el-GR" sz="2400" dirty="0" err="1" smtClean="0"/>
              <a:t>αρθ</a:t>
            </a:r>
            <a:r>
              <a:rPr lang="el-GR" sz="2400" dirty="0" smtClean="0"/>
              <a:t> </a:t>
            </a:r>
            <a:r>
              <a:rPr lang="el-GR" sz="2400" dirty="0" smtClean="0"/>
              <a:t>17)</a:t>
            </a:r>
            <a:endParaRPr lang="el-GR" sz="2400" dirty="0" smtClean="0"/>
          </a:p>
          <a:p>
            <a:r>
              <a:rPr lang="el-GR" sz="2400" b="1" dirty="0" smtClean="0"/>
              <a:t>Εισάγει μητρώα  </a:t>
            </a:r>
            <a:r>
              <a:rPr lang="el-GR" sz="2400" dirty="0" smtClean="0"/>
              <a:t>(εν </a:t>
            </a:r>
            <a:r>
              <a:rPr lang="el-GR" sz="2400" dirty="0" smtClean="0"/>
              <a:t>δυνάμει </a:t>
            </a:r>
            <a:r>
              <a:rPr lang="el-GR" sz="2400" dirty="0" smtClean="0"/>
              <a:t>ποσοτικές αναλύσεις)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Πολύπλοκο </a:t>
            </a:r>
            <a:r>
              <a:rPr lang="el-GR" sz="2400" dirty="0" smtClean="0"/>
              <a:t>– Συντονισμό / επαφές δικτύωση – </a:t>
            </a:r>
            <a:r>
              <a:rPr lang="el-GR" sz="2400" dirty="0" smtClean="0"/>
              <a:t>καινούργιο / πρόκληση …. </a:t>
            </a:r>
          </a:p>
          <a:p>
            <a:pPr>
              <a:buNone/>
            </a:pPr>
            <a:r>
              <a:rPr lang="el-GR" sz="2400" dirty="0" smtClean="0"/>
              <a:t>Άρα: </a:t>
            </a:r>
            <a:r>
              <a:rPr lang="el-GR" sz="2400" dirty="0" smtClean="0"/>
              <a:t>Κινητοποίηση των  Εμπλεκομένων φορέων  για καλύτερη αποτελεσματικότητα και </a:t>
            </a:r>
            <a:r>
              <a:rPr lang="el-GR" sz="2400" dirty="0" smtClean="0"/>
              <a:t>αποδοτικότητα των κοινωνικών Πολιτικών.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3500" b="1" dirty="0" smtClean="0">
                <a:solidFill>
                  <a:srgbClr val="FF0000"/>
                </a:solidFill>
              </a:rPr>
              <a:t>Κέντρα κοινότητας στο πλαίσιο του μηχανισμού (</a:t>
            </a:r>
            <a:r>
              <a:rPr lang="el-GR" sz="3500" b="1" dirty="0" err="1" smtClean="0">
                <a:solidFill>
                  <a:srgbClr val="FF0000"/>
                </a:solidFill>
              </a:rPr>
              <a:t>αρθ</a:t>
            </a:r>
            <a:r>
              <a:rPr lang="el-GR" sz="3500" b="1" dirty="0" smtClean="0">
                <a:solidFill>
                  <a:srgbClr val="FF0000"/>
                </a:solidFill>
              </a:rPr>
              <a:t>. 16) : </a:t>
            </a:r>
          </a:p>
          <a:p>
            <a:r>
              <a:rPr lang="el-GR" sz="2400" dirty="0" smtClean="0"/>
              <a:t>Σκοπός της λειτουργίας των Κέντρων Κοινότητας στο πλαίσιο του Εθνικού Μηχανισμού είναι η </a:t>
            </a:r>
            <a:r>
              <a:rPr lang="el-GR" sz="2400" b="1" dirty="0" smtClean="0"/>
              <a:t>περαιτέρω υποστήριξη </a:t>
            </a:r>
            <a:r>
              <a:rPr lang="el-GR" sz="2400" dirty="0" smtClean="0"/>
              <a:t>των Δήμων στην εφαρμογή πολιτικών κοινωνικής προστασίας και καταπολέμησης του κοινωνικού αποκλεισμού και η ανάπτυξη ενός </a:t>
            </a:r>
            <a:r>
              <a:rPr lang="el-GR" sz="2400" b="1" dirty="0" smtClean="0"/>
              <a:t>τοπικού σημείου αναφοράς</a:t>
            </a:r>
            <a:r>
              <a:rPr lang="el-GR" sz="2400" dirty="0" smtClean="0"/>
              <a:t> για την </a:t>
            </a:r>
            <a:r>
              <a:rPr lang="el-GR" sz="2400" b="1" dirty="0" smtClean="0"/>
              <a:t>υποδοχή</a:t>
            </a:r>
            <a:r>
              <a:rPr lang="el-GR" sz="2400" dirty="0" smtClean="0"/>
              <a:t>, </a:t>
            </a:r>
            <a:r>
              <a:rPr lang="el-GR" sz="2400" b="1" dirty="0" smtClean="0"/>
              <a:t>εξυπηρέτηση</a:t>
            </a:r>
            <a:r>
              <a:rPr lang="el-GR" sz="2400" dirty="0" smtClean="0"/>
              <a:t> και </a:t>
            </a:r>
            <a:r>
              <a:rPr lang="el-GR" sz="2400" b="1" dirty="0" smtClean="0"/>
              <a:t>διασύνδεση</a:t>
            </a:r>
            <a:r>
              <a:rPr lang="el-GR" sz="2400" dirty="0" smtClean="0"/>
              <a:t> των πολιτών με κοινωνικά προγράμματα και υπηρεσίες </a:t>
            </a:r>
            <a:r>
              <a:rPr lang="el-GR" sz="2400" dirty="0" err="1" smtClean="0"/>
              <a:t>προνοιακού</a:t>
            </a:r>
            <a:r>
              <a:rPr lang="el-GR" sz="2400" dirty="0" smtClean="0"/>
              <a:t> χαρακτήρα, που υλοποιούνται σε τοπικό, περιφερειακό ή εθνικό επίπεδο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	«Περαιτέρω υποστήριξη», «σημείου αναφοράς» για  «υποδοχή», «εξυπηρέτηση» και «διασύνδεση»</a:t>
            </a:r>
          </a:p>
          <a:p>
            <a:pPr>
              <a:buNone/>
            </a:pPr>
            <a:r>
              <a:rPr lang="el-GR" sz="2400" dirty="0" smtClean="0"/>
              <a:t>    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b="1" dirty="0" smtClean="0">
                <a:solidFill>
                  <a:srgbClr val="FF0000"/>
                </a:solidFill>
              </a:rPr>
              <a:t>Θεσμικό πλαίσιο </a:t>
            </a:r>
            <a:r>
              <a:rPr lang="el-GR" b="1" dirty="0" smtClean="0"/>
              <a:t>(</a:t>
            </a:r>
            <a:r>
              <a:rPr lang="el-GR" b="1" dirty="0" err="1" smtClean="0"/>
              <a:t>αρθ</a:t>
            </a:r>
            <a:r>
              <a:rPr lang="el-GR" b="1" dirty="0" smtClean="0"/>
              <a:t>. 16) :</a:t>
            </a:r>
          </a:p>
          <a:p>
            <a:pPr>
              <a:buSzPct val="84000"/>
              <a:buNone/>
            </a:pPr>
            <a:endParaRPr lang="el-GR" b="1" dirty="0" smtClean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l-GR" b="1" dirty="0" smtClean="0"/>
              <a:t>Ν. 4368/21.02.2016 (ΦΕΚ 21 Α) (</a:t>
            </a:r>
            <a:r>
              <a:rPr lang="el-GR" b="1" dirty="0" err="1" smtClean="0"/>
              <a:t>αρθ.4</a:t>
            </a:r>
            <a:r>
              <a:rPr lang="el-GR" b="1" smtClean="0"/>
              <a:t>)</a:t>
            </a:r>
            <a:endParaRPr lang="el-GR" b="1" dirty="0" smtClean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l-GR" b="1" dirty="0" smtClean="0"/>
              <a:t>ΚΥΑ Δ23/14435/29.03.2016  (ΦΕΚ 854 Β)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l-GR" b="1" dirty="0" smtClean="0"/>
              <a:t>Ν. 4445/19.12.2016 (ΦΕΚ 22 Α)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l-GR" b="1" dirty="0" smtClean="0"/>
              <a:t>ΚΥΑ Δ25/22052/25/24.05.2017  (ΦΕΚ 1801 Β)</a:t>
            </a:r>
            <a:endParaRPr lang="el-G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None/>
            </a:pP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l-GR" sz="2400" dirty="0" smtClean="0"/>
              <a:t>    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400" b="1" dirty="0" smtClean="0">
                <a:solidFill>
                  <a:srgbClr val="FF0000"/>
                </a:solidFill>
              </a:rPr>
              <a:t>Άλλες αναφορές : </a:t>
            </a:r>
          </a:p>
          <a:p>
            <a:r>
              <a:rPr lang="el-GR" sz="2400" b="1" dirty="0" smtClean="0"/>
              <a:t>Οδηγός εφαρμογής &amp; λειτουργίας</a:t>
            </a:r>
            <a:r>
              <a:rPr lang="el-GR" sz="2400" dirty="0" smtClean="0"/>
              <a:t>,</a:t>
            </a:r>
            <a:r>
              <a:rPr lang="el-GR" sz="2400" b="1" dirty="0" smtClean="0"/>
              <a:t> </a:t>
            </a:r>
            <a:r>
              <a:rPr lang="el-GR" sz="2400" dirty="0" smtClean="0"/>
              <a:t>ΕΥΣΕΚΤ,</a:t>
            </a:r>
            <a:r>
              <a:rPr lang="el-GR" sz="2400" b="1" dirty="0" smtClean="0"/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Μάιος</a:t>
            </a:r>
            <a:r>
              <a:rPr lang="en-US" sz="2400" dirty="0" smtClean="0"/>
              <a:t> 2016) </a:t>
            </a:r>
            <a:endParaRPr lang="en-US" sz="2400" dirty="0" smtClean="0"/>
          </a:p>
          <a:p>
            <a:r>
              <a:rPr lang="el-GR" sz="2400" b="1" dirty="0" smtClean="0"/>
              <a:t>Ένταξης της πράξης  </a:t>
            </a:r>
            <a:r>
              <a:rPr lang="el-GR" sz="2400" dirty="0" smtClean="0"/>
              <a:t>κέντρο κοινότητας του Δήμου </a:t>
            </a:r>
            <a:r>
              <a:rPr lang="en-US" sz="2400" dirty="0" smtClean="0"/>
              <a:t>“X”</a:t>
            </a:r>
            <a:r>
              <a:rPr lang="el-GR" sz="2400" dirty="0" smtClean="0"/>
              <a:t> με κωδικό ΟΠΣ </a:t>
            </a:r>
            <a:r>
              <a:rPr lang="en-US" sz="2400" dirty="0" smtClean="0"/>
              <a:t>“Y”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	</a:t>
            </a:r>
            <a:r>
              <a:rPr lang="en-US" sz="2400" dirty="0" smtClean="0"/>
              <a:t>(</a:t>
            </a:r>
            <a:r>
              <a:rPr lang="el-GR" sz="2400" dirty="0" smtClean="0"/>
              <a:t>μητρώο ωφελουμένων - χαρακτηριστικά ωφελουμένων – αρχείο με αποτελέσματα των δράσεων)  </a:t>
            </a:r>
          </a:p>
          <a:p>
            <a:r>
              <a:rPr lang="el-GR" sz="2400" b="1" dirty="0" smtClean="0"/>
              <a:t>Εσωτερικός Κανονισμός </a:t>
            </a:r>
            <a:r>
              <a:rPr lang="el-GR" sz="2400" b="1" dirty="0" smtClean="0"/>
              <a:t>Λειτουργίας 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     (</a:t>
            </a:r>
            <a:r>
              <a:rPr lang="el-GR" sz="2400" dirty="0" smtClean="0"/>
              <a:t>τρεις </a:t>
            </a:r>
            <a:r>
              <a:rPr lang="el-GR" sz="2400" dirty="0" smtClean="0"/>
              <a:t>κεντρικοί </a:t>
            </a:r>
            <a:r>
              <a:rPr lang="el-GR" sz="2400" dirty="0" smtClean="0"/>
              <a:t>άξονες : υποδοχή, συνεργασία , παροχή υπηρεσιών) </a:t>
            </a:r>
          </a:p>
          <a:p>
            <a:pPr>
              <a:buNone/>
            </a:pPr>
            <a:r>
              <a:rPr lang="el-GR" sz="2400" dirty="0" smtClean="0"/>
              <a:t>    (Διαδικασία εγγραφής ωφελουμένων) </a:t>
            </a:r>
          </a:p>
          <a:p>
            <a:pPr>
              <a:buNone/>
            </a:pPr>
            <a:r>
              <a:rPr lang="el-GR" sz="2400" dirty="0" smtClean="0"/>
              <a:t>     (σύνδεση με Ενιαίο Πληροφοριακό Σύστημα (ΕΠΣ))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</a:t>
            </a:r>
            <a:r>
              <a:rPr lang="el-GR" sz="2200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συνοχής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980728"/>
            <a:ext cx="8587680" cy="547260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SzPct val="84000"/>
              <a:buNone/>
            </a:pPr>
            <a:r>
              <a:rPr lang="en-US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  <a:r>
              <a:rPr lang="el-GR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sz="2200" b="1" dirty="0" smtClean="0">
                <a:solidFill>
                  <a:srgbClr val="FF0000"/>
                </a:solidFill>
                <a:latin typeface="+mj-lt"/>
              </a:rPr>
              <a:t>Διεύθυνση Κοινωνικής Μέριμνας Περιφέρειας  </a:t>
            </a:r>
          </a:p>
          <a:p>
            <a:pPr fontAlgn="t">
              <a:buNone/>
            </a:pPr>
            <a:r>
              <a:rPr lang="el-GR" sz="3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 marL="457200" indent="-457200">
              <a:spcBef>
                <a:spcPts val="0"/>
              </a:spcBef>
              <a:buSzPct val="84000"/>
              <a:buNone/>
            </a:pPr>
            <a:endParaRPr lang="el-GR" sz="2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buSzPct val="84000"/>
              <a:buNone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67544" y="1628800"/>
          <a:ext cx="8352928" cy="4860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3816424"/>
              </a:tblGrid>
              <a:tr h="42669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Λαμβάνει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Παραδίδει</a:t>
                      </a:r>
                      <a:endParaRPr lang="el-GR" dirty="0"/>
                    </a:p>
                  </a:txBody>
                  <a:tcPr/>
                </a:tc>
              </a:tr>
              <a:tr h="1599214">
                <a:tc>
                  <a:txBody>
                    <a:bodyPr/>
                    <a:lstStyle/>
                    <a:p>
                      <a:r>
                        <a:rPr lang="el-GR" b="1" u="none" dirty="0" smtClean="0"/>
                        <a:t>Από τη Δ/νση Κοινωνικής</a:t>
                      </a:r>
                      <a:r>
                        <a:rPr lang="el-GR" b="1" u="none" baseline="0" dirty="0" smtClean="0"/>
                        <a:t> Ένταξης και Κοινωνικής Συνοχής: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 υποστήριξη για τη</a:t>
                      </a:r>
                      <a:r>
                        <a:rPr lang="el-GR" baseline="0" dirty="0" smtClean="0"/>
                        <a:t>ν εκπόνηση της ΠΕΣΚΕ</a:t>
                      </a:r>
                      <a:endParaRPr lang="el-GR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 έλεγχο</a:t>
                      </a:r>
                      <a:r>
                        <a:rPr lang="el-GR" baseline="0" dirty="0" smtClean="0"/>
                        <a:t> συμβατότητας ΠΕΣΚΕ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/>
                        <a:t>Προς τη Δ/νση Κοινωνικής</a:t>
                      </a:r>
                      <a:r>
                        <a:rPr lang="el-GR" b="1" u="none" baseline="0" dirty="0" smtClean="0"/>
                        <a:t> Ένταξης και Κοινωνικής Συνοχής: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Ετήσια</a:t>
                      </a:r>
                      <a:r>
                        <a:rPr lang="el-GR" baseline="0" dirty="0" smtClean="0"/>
                        <a:t> έκθεση 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l-GR" baseline="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l-GR" dirty="0"/>
                    </a:p>
                  </a:txBody>
                  <a:tcPr/>
                </a:tc>
              </a:tr>
              <a:tr h="2798624">
                <a:tc>
                  <a:txBody>
                    <a:bodyPr/>
                    <a:lstStyle/>
                    <a:p>
                      <a:r>
                        <a:rPr lang="el-GR" b="1" u="none" dirty="0" smtClean="0"/>
                        <a:t>Από</a:t>
                      </a:r>
                      <a:r>
                        <a:rPr lang="el-GR" b="1" u="none" baseline="0" dirty="0" smtClean="0"/>
                        <a:t> τις Κοινωνικές Υπηρεσίες των Δήμων:</a:t>
                      </a:r>
                      <a:endParaRPr lang="el-GR" b="1" u="sng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el-GR" dirty="0" smtClean="0"/>
                        <a:t>Εισήγηση</a:t>
                      </a:r>
                      <a:r>
                        <a:rPr lang="el-GR" baseline="0" dirty="0" smtClean="0"/>
                        <a:t> για πολιτικές και μέτρα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Στοιχεία, δεδομένα</a:t>
                      </a:r>
                      <a:r>
                        <a:rPr lang="el-GR" baseline="0" dirty="0" smtClean="0"/>
                        <a:t> και πληροφορίες για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baseline="0" dirty="0" smtClean="0"/>
                        <a:t>    - ωφελούμενους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baseline="0" dirty="0" smtClean="0"/>
                        <a:t>    - είδος </a:t>
                      </a:r>
                      <a:r>
                        <a:rPr lang="el-GR" baseline="0" dirty="0" err="1" smtClean="0"/>
                        <a:t>προνοιακής</a:t>
                      </a:r>
                      <a:r>
                        <a:rPr lang="el-GR" baseline="0" dirty="0" smtClean="0"/>
                        <a:t> στήριξης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baseline="0" dirty="0" smtClean="0"/>
                        <a:t>    - είδος κοινωνικής παροχής </a:t>
                      </a:r>
                      <a:r>
                        <a:rPr lang="el-GR" dirty="0" smtClean="0"/>
                        <a:t> κατηγορία  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dirty="0" smtClean="0"/>
                        <a:t>      προστασίας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b="1" dirty="0" smtClean="0"/>
                        <a:t>Από την</a:t>
                      </a:r>
                      <a:r>
                        <a:rPr lang="el-GR" b="1" baseline="0" dirty="0" smtClean="0"/>
                        <a:t> Περιφερειακή Επιτροπή Διαβούλευσης: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Πρακτικά συνεδριάσεων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/>
                        <a:t>Προς το ΕΓΠΣ</a:t>
                      </a:r>
                      <a:r>
                        <a:rPr lang="en-US" b="1" u="none" baseline="0" dirty="0" smtClean="0"/>
                        <a:t>:</a:t>
                      </a:r>
                      <a:endParaRPr lang="el-GR" b="1" u="none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Διαρκής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on line) </a:t>
                      </a:r>
                      <a:r>
                        <a:rPr lang="el-GR" baseline="0" dirty="0" smtClean="0"/>
                        <a:t>τ</a:t>
                      </a:r>
                      <a:r>
                        <a:rPr lang="el-GR" dirty="0" smtClean="0"/>
                        <a:t>ήρηση και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επικαιροποίηση</a:t>
                      </a:r>
                      <a:r>
                        <a:rPr lang="el-GR" baseline="0" dirty="0" smtClean="0"/>
                        <a:t> στοιχείων και πληροφοριών</a:t>
                      </a:r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l-GR" sz="1200" b="1" dirty="0" smtClean="0"/>
              <a:t>Εθνικός μηχανισμός συντονισμού, παρακολούθησης &amp; αξιολόγησης πολιτικών κοινωνικής ένταξης &amp; κοινωνικής συνοχής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 algn="ctr">
              <a:buSzPct val="84000"/>
              <a:buNone/>
            </a:pPr>
            <a:r>
              <a:rPr lang="el-G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     πολιτικών κοινωνικής  ένταξης  &amp;  κοινωνικής  συνοχής </a:t>
            </a:r>
          </a:p>
          <a:p>
            <a:pPr marL="457200" indent="-457200" algn="ctr">
              <a:buSzPct val="84000"/>
              <a:buNone/>
            </a:pPr>
            <a:endParaRPr lang="el-GR" dirty="0" smtClean="0"/>
          </a:p>
          <a:p>
            <a:pPr marL="457200" indent="-457200" algn="ctr">
              <a:buSzPct val="84000"/>
              <a:buNone/>
            </a:pPr>
            <a:r>
              <a:rPr lang="el-GR" dirty="0" smtClean="0">
                <a:solidFill>
                  <a:srgbClr val="FF0000"/>
                </a:solidFill>
              </a:rPr>
              <a:t>ΠΑΡΑΚΟΛΟΥΘΗΣΗ ΚΕΝΤΡΩΝ ΚΟΙΝΟΤΗΤΑΣ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SzPct val="84000"/>
              <a:buNone/>
            </a:pPr>
            <a:r>
              <a:rPr lang="en-US" sz="2400" b="1" dirty="0" smtClean="0"/>
              <a:t>	</a:t>
            </a:r>
            <a:r>
              <a:rPr lang="el-GR" sz="2400" b="1" dirty="0" smtClean="0"/>
              <a:t> </a:t>
            </a:r>
            <a:r>
              <a:rPr lang="el-GR" sz="2400" b="1" dirty="0" smtClean="0"/>
              <a:t>(Προετοιμασία κα </a:t>
            </a:r>
            <a:r>
              <a:rPr lang="el-GR" sz="2400" b="1" dirty="0" err="1" smtClean="0"/>
              <a:t>Ντόντη</a:t>
            </a:r>
            <a:r>
              <a:rPr lang="el-GR" sz="2400" b="1" dirty="0" smtClean="0"/>
              <a:t> </a:t>
            </a:r>
            <a:r>
              <a:rPr lang="el-GR" sz="2400" b="1" dirty="0" smtClean="0"/>
              <a:t>Ευγενία</a:t>
            </a:r>
            <a:endParaRPr lang="en-US" sz="2400" b="1" dirty="0" smtClean="0"/>
          </a:p>
          <a:p>
            <a:pPr marL="457200" indent="-457200">
              <a:buSzPct val="84000"/>
              <a:buNone/>
            </a:pPr>
            <a:r>
              <a:rPr lang="en-US" sz="2400" b="1" dirty="0" smtClean="0"/>
              <a:t>	</a:t>
            </a:r>
            <a:r>
              <a:rPr lang="el-GR" sz="2400" b="1" dirty="0" smtClean="0"/>
              <a:t>	</a:t>
            </a:r>
            <a:r>
              <a:rPr lang="el-GR" sz="2800" b="1" u="sng" dirty="0" smtClean="0"/>
              <a:t>ΠΑΡΑΤΗΡΗΣΗ </a:t>
            </a:r>
            <a:r>
              <a:rPr lang="en-US" sz="2800" b="1" u="sng" dirty="0" smtClean="0"/>
              <a:t> 1 </a:t>
            </a:r>
            <a:r>
              <a:rPr lang="el-GR" sz="2800" b="1" u="sng" dirty="0" smtClean="0"/>
              <a:t> (ΣΥΣΤΑΣΗ) </a:t>
            </a:r>
            <a:r>
              <a:rPr lang="en-US" sz="2800" b="1" u="sng" dirty="0" smtClean="0"/>
              <a:t>:</a:t>
            </a:r>
            <a:endParaRPr lang="el-GR" sz="2800" b="1" u="sng" dirty="0" smtClean="0"/>
          </a:p>
          <a:p>
            <a:pPr marL="457200" indent="-457200" algn="just">
              <a:buSzPct val="84000"/>
              <a:buNone/>
            </a:pPr>
            <a:endParaRPr lang="el-GR" sz="2400" dirty="0" smtClean="0"/>
          </a:p>
          <a:p>
            <a:pPr marL="457200" indent="-457200" algn="just">
              <a:buSzPct val="84000"/>
              <a:buNone/>
            </a:pPr>
            <a:r>
              <a:rPr lang="el-GR" sz="2400" dirty="0" smtClean="0"/>
              <a:t>	Στα Περιφερειακά Επιχειρησιακά Προγράμματα για την «Δράση 9</a:t>
            </a:r>
            <a:r>
              <a:rPr lang="en-US" sz="2400" dirty="0" smtClean="0"/>
              <a:t>:</a:t>
            </a:r>
            <a:r>
              <a:rPr lang="el-GR" sz="2400" dirty="0" smtClean="0"/>
              <a:t> Κέντρα Κοινότητας»</a:t>
            </a:r>
            <a:r>
              <a:rPr lang="en-US" sz="2400" dirty="0" smtClean="0"/>
              <a:t> </a:t>
            </a:r>
            <a:r>
              <a:rPr lang="el-GR" sz="2400" dirty="0" smtClean="0"/>
              <a:t>   εντάχθηκαν 24</a:t>
            </a:r>
            <a:r>
              <a:rPr lang="en-US" sz="2400" dirty="0" smtClean="0"/>
              <a:t>0</a:t>
            </a:r>
            <a:r>
              <a:rPr lang="el-GR" sz="2400" dirty="0" smtClean="0"/>
              <a:t> Δήμοι σε όλη την Ελλάδα. Από αυτούς, στις </a:t>
            </a:r>
            <a:r>
              <a:rPr lang="en-US" sz="2400" dirty="0" smtClean="0"/>
              <a:t>16</a:t>
            </a:r>
            <a:r>
              <a:rPr lang="el-GR" sz="2400" dirty="0" smtClean="0"/>
              <a:t>/</a:t>
            </a:r>
            <a:r>
              <a:rPr lang="en-US" sz="2400" dirty="0" smtClean="0"/>
              <a:t>10</a:t>
            </a:r>
            <a:r>
              <a:rPr lang="el-GR" sz="2400" dirty="0" smtClean="0"/>
              <a:t>/2017 λειτουργούν </a:t>
            </a:r>
            <a:r>
              <a:rPr lang="en-US" sz="2400" dirty="0" smtClean="0"/>
              <a:t>140</a:t>
            </a:r>
            <a:r>
              <a:rPr lang="el-GR" sz="2400" dirty="0" smtClean="0"/>
              <a:t> Κέντρα Κοινότητας (ΚΚ).</a:t>
            </a:r>
          </a:p>
          <a:p>
            <a:pPr marL="457200" indent="-457200" algn="just">
              <a:buSzPct val="84000"/>
              <a:buNone/>
            </a:pPr>
            <a:r>
              <a:rPr lang="el-GR" sz="2400" dirty="0" smtClean="0"/>
              <a:t> </a:t>
            </a:r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n-US" sz="2400" dirty="0" smtClean="0"/>
          </a:p>
          <a:p>
            <a:pPr marL="457200" indent="-457200" algn="ctr">
              <a:buSzPct val="84000"/>
              <a:buNone/>
            </a:pPr>
            <a:endParaRPr lang="el-GR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l-GR" sz="1200" b="1" dirty="0" smtClean="0"/>
              <a:t>Εθνικός μηχανισμός συντονισμού, παρακολούθησης &amp; αξιολόγησης πολιτικών κοινωνικής ένταξης &amp; κοινωνικής συνοχής</a:t>
            </a:r>
            <a:endParaRPr lang="el-GR" sz="1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1406" y="142852"/>
          <a:ext cx="9001188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214282" y="571480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Ποσοστά  σύστασης  Κέντρων Κοινότητας ανά  Περιφέρεια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16.10.17</a:t>
            </a:r>
            <a:endParaRPr lang="el-GR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l-GR" sz="1200" b="1" dirty="0" smtClean="0"/>
              <a:t>Εθνικός μηχανισμός συντονισμού, παρακολούθησης &amp; αξιολόγησης πολιτικών κοινωνικής ένταξης &amp; κοινωνικής συνοχής</a:t>
            </a:r>
            <a:endParaRPr lang="el-GR" sz="1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1406" y="142852"/>
          <a:ext cx="9001188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214282" y="571480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Ποσοστά  σύστασης  Κέντρων Κοινότητας ανά  Περιφέρεια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26.07.17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 algn="just"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800" b="1" u="sng" dirty="0" smtClean="0"/>
              <a:t>ΠΑΡΑΤΗΡΗΣΗ </a:t>
            </a:r>
            <a:r>
              <a:rPr lang="en-US" sz="2800" b="1" u="sng" dirty="0" smtClean="0"/>
              <a:t> </a:t>
            </a:r>
            <a:r>
              <a:rPr lang="el-GR" sz="2800" b="1" u="sng" dirty="0" smtClean="0"/>
              <a:t>2</a:t>
            </a:r>
            <a:r>
              <a:rPr lang="en-US" sz="2800" b="1" u="sng" dirty="0" smtClean="0"/>
              <a:t> </a:t>
            </a:r>
            <a:r>
              <a:rPr lang="el-GR" sz="2800" b="1" u="sng" dirty="0" smtClean="0"/>
              <a:t> (ΣΤΕΛΕΧΩΣΗ) </a:t>
            </a:r>
            <a:r>
              <a:rPr lang="en-US" sz="2800" b="1" u="sng" dirty="0" smtClean="0"/>
              <a:t>: </a:t>
            </a:r>
          </a:p>
          <a:p>
            <a:pPr marL="457200" indent="-457200" algn="just">
              <a:buSzPct val="84000"/>
              <a:buNone/>
            </a:pPr>
            <a:r>
              <a:rPr lang="en-US" sz="2400" dirty="0" smtClean="0"/>
              <a:t>	</a:t>
            </a:r>
          </a:p>
          <a:p>
            <a:pPr marL="457200" indent="-457200" algn="just">
              <a:lnSpc>
                <a:spcPct val="150000"/>
              </a:lnSpc>
              <a:buSzPct val="84000"/>
              <a:buNone/>
            </a:pPr>
            <a:r>
              <a:rPr lang="en-US" sz="2400" dirty="0" smtClean="0"/>
              <a:t>	</a:t>
            </a:r>
            <a:r>
              <a:rPr lang="el-GR" sz="2400" dirty="0" smtClean="0"/>
              <a:t>Πολλά Κέντρα Κοινότητας λειτουργούν με προσωπικό από</a:t>
            </a:r>
            <a:r>
              <a:rPr lang="en-US" sz="2400" dirty="0" smtClean="0"/>
              <a:t> </a:t>
            </a:r>
            <a:r>
              <a:rPr lang="el-GR" sz="2400" dirty="0" smtClean="0"/>
              <a:t>τους προσωρινούς πίνακες του ΑΣΕΠ (λόγω ενστάσεων) και άλλα δεν έχουν στελεχωθεί ακόμη.</a:t>
            </a:r>
            <a:r>
              <a:rPr lang="en-US" sz="2400" dirty="0" smtClean="0"/>
              <a:t> </a:t>
            </a:r>
            <a:r>
              <a:rPr lang="el-GR" sz="2400" dirty="0" smtClean="0"/>
              <a:t>Επίσης, παρατηρείται το φαινόμενο τα στελέχη των ΚΚ να παραιτούνται από κάποιο ΚΚ κα να προσλαμβάνονται σε άλλο. Για τους παραπάνω λόγους υπάρχει καθυστέρηση στην στελέχωση τους.</a:t>
            </a:r>
            <a:endParaRPr lang="el-GR" sz="2400" b="1" dirty="0" smtClean="0"/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cap="none" dirty="0" smtClean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428736"/>
            <a:ext cx="7939608" cy="5072098"/>
          </a:xfrm>
        </p:spPr>
        <p:txBody>
          <a:bodyPr>
            <a:normAutofit/>
          </a:bodyPr>
          <a:lstStyle/>
          <a:p>
            <a:pPr marL="1143000" indent="-1143000">
              <a:buSzPct val="84000"/>
              <a:buNone/>
            </a:pPr>
            <a:endParaRPr lang="el-GR" sz="65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593" y="285723"/>
          <a:ext cx="8286810" cy="614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5"/>
                <a:gridCol w="4143405"/>
              </a:tblGrid>
              <a:tr h="47166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ΠΕΡΙΦΕΡΕΙΕΣ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ΣΤΕΛΕΧΩΣΗ (Σεπ. 2017)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374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ΑΤΤΙΚΗΣ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76,47 %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ΑΝΑΤ.ΜΑΚΕΔΟΝΙΑΣ &amp; ΘΡΑΚΗΣ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63,16 %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ΚΕΝΤΡ.ΜΑΚΕΔΟΝΙΑΣ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61,90 %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ΔΥΤ.ΜΑΚΕΔΟΝΙΑΣ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85,71%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ΗΠΕΙΡΟΥ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57,14%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ΣΤΕΡΕΑΣ 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55,56 %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ΘΕΣΣΑΛΙΑΣ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</a:t>
                      </a:r>
                      <a:r>
                        <a:rPr lang="el-GR" baseline="0" dirty="0" smtClean="0"/>
                        <a:t>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ΚΡΗΤΗΣ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72,73 %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ΒΟΡ.ΑΙΓΑΙΟΥ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ΝΟΤ.ΑΙΓΑΙΟΥ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83,33 %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ΙΟΝΙΩΝ ΝΗΣΩΝ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775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 1.</a:t>
            </a: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l-GR" sz="2400" b="1" dirty="0">
                <a:solidFill>
                  <a:srgbClr val="FF0000"/>
                </a:solidFill>
                <a:latin typeface="+mj-lt"/>
              </a:rPr>
              <a:t>Νομοθετικό πλαίσιο</a:t>
            </a:r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Ν</a:t>
            </a:r>
            <a:r>
              <a:rPr lang="el-G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4445/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19.12.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r>
              <a:rPr lang="el-G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άρθρα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1-22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l-GR" sz="2400" b="1" dirty="0" smtClean="0"/>
              <a:t>    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Μηχανισμός Συντονισμού, Παρακολούθησης και Αξιολόγησης των Πολιτικών Κοινωνικής Ένταξης και Κοινωνικής Συνοχής</a:t>
            </a:r>
          </a:p>
          <a:p>
            <a:pPr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2. 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Άλλες αναφορές </a:t>
            </a:r>
          </a:p>
          <a:p>
            <a:pPr>
              <a:buSzPct val="84000"/>
              <a:buNone/>
            </a:pPr>
            <a:endParaRPr lang="en-US" sz="25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Εθνική Στρατηγική για την Κοινωνική Ένταξη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Ε.Σ.Κ.Ε.) – Εξειδίκευση </a:t>
            </a:r>
          </a:p>
          <a:p>
            <a:pPr>
              <a:buSzPct val="84000"/>
              <a:buNone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Ιούνιος 2015</a:t>
            </a:r>
            <a:endParaRPr lang="el-G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Μηχανισμός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συντονισμού, παρακολούθησης και αξιολόγησης των πολιτικών κοινωνικής ένταξης και κοινωνικής συνοχής (Εθνικό σχέδιο δράσης για την Κοινωνική ένταξης) </a:t>
            </a:r>
          </a:p>
          <a:p>
            <a:pPr>
              <a:buSzPct val="84000"/>
              <a:buNone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Αύγουστος 2016 </a:t>
            </a: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Περιφερειακή Στρατηγική 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για την Κοινωνική Ένταξη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Π.Ε.Σ.Κ.Ε.)</a:t>
            </a:r>
            <a:r>
              <a:rPr lang="el-GR" sz="2000" b="1" dirty="0" smtClean="0"/>
              <a:t> </a:t>
            </a:r>
            <a:r>
              <a:rPr lang="el-G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Κομοτηνή, Δεκέμβριος 2014</a:t>
            </a: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cap="none" dirty="0" smtClean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428736"/>
            <a:ext cx="7939608" cy="5072098"/>
          </a:xfrm>
        </p:spPr>
        <p:txBody>
          <a:bodyPr>
            <a:normAutofit/>
          </a:bodyPr>
          <a:lstStyle/>
          <a:p>
            <a:pPr marL="1143000" indent="-1143000">
              <a:buSzPct val="84000"/>
              <a:buNone/>
            </a:pPr>
            <a:endParaRPr lang="el-GR" sz="65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593" y="285723"/>
          <a:ext cx="8286810" cy="614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5"/>
                <a:gridCol w="4143405"/>
              </a:tblGrid>
              <a:tr h="47166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ΠΕΡΙΦΕΡΕΙΕΣ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ΣΤΕΛΕΧΩΣΗ (Ιούλιος</a:t>
                      </a:r>
                      <a:r>
                        <a:rPr lang="el-GR" baseline="0" dirty="0" smtClean="0"/>
                        <a:t> 2017)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374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ΑΤΤΙΚΗΣ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77,78 %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ΑΝΑΤ.ΜΑΚΕΔΟΝΙΑΣ &amp; ΘΡΑΚΗΣ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44,44 %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ΚΕΝΤΡ.ΜΑΚΕΔΟΝΙΑΣ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55,55 %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ΔΥΤ.ΜΑΚΕΔΟΝΙΑΣ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ΗΠΕΙΡΟΥ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66,67%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ΣΤΕΡΕΑΣ 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25,00 %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ΘΕΣΣΑΛΙΑΣ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85,71</a:t>
                      </a:r>
                      <a:r>
                        <a:rPr lang="el-GR" baseline="0" dirty="0" smtClean="0"/>
                        <a:t>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ΚΡΗΤΗΣ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62,50 %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ΒΟΡ.ΑΙΓΑΙΟΥ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ΝΟΤ.ΑΙΓΑΙΟΥ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661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ΙΟΝΙΩΝ ΝΗΣΩΝ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 algn="just"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800" b="1" u="sng" dirty="0" smtClean="0"/>
              <a:t>ΠΑΡΑΤΗΡΗΣΗ </a:t>
            </a:r>
            <a:r>
              <a:rPr lang="en-US" sz="2800" b="1" u="sng" dirty="0" smtClean="0"/>
              <a:t> </a:t>
            </a:r>
            <a:r>
              <a:rPr lang="el-GR" sz="2800" b="1" u="sng" dirty="0" smtClean="0"/>
              <a:t>3</a:t>
            </a:r>
            <a:r>
              <a:rPr lang="en-US" sz="2800" b="1" u="sng" dirty="0" smtClean="0"/>
              <a:t> </a:t>
            </a:r>
            <a:r>
              <a:rPr lang="el-GR" sz="2800" b="1" u="sng" dirty="0" smtClean="0"/>
              <a:t> (ΕΓΓΡΑΦΗ  ΩΦΕΛΟΥΜΕΝΩΝ) </a:t>
            </a:r>
            <a:r>
              <a:rPr lang="en-US" sz="2800" b="1" u="sng" dirty="0" smtClean="0"/>
              <a:t>: </a:t>
            </a:r>
          </a:p>
          <a:p>
            <a:pPr marL="457200" indent="-457200" algn="just">
              <a:buSzPct val="84000"/>
              <a:buNone/>
            </a:pPr>
            <a:r>
              <a:rPr lang="en-US" sz="2000" dirty="0" smtClean="0"/>
              <a:t>	</a:t>
            </a:r>
          </a:p>
          <a:p>
            <a:pPr marL="457200" indent="-457200" algn="just">
              <a:lnSpc>
                <a:spcPct val="170000"/>
              </a:lnSpc>
              <a:buSzPct val="84000"/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	</a:t>
            </a:r>
            <a:r>
              <a:rPr lang="el-GR" sz="2800" dirty="0" smtClean="0"/>
              <a:t>Σε πολλά Κέντρα Κοινότητας δεν εγγράφονται οι ωφελούμενοι στο Μητρώο Ωφελουμένων και υπήρξε η παρανόηση ότι οι ωφελούμενοι του ΚΕΑ καταγράφονται μόνο στην πλατφόρμα του ΚΕΑ.</a:t>
            </a:r>
            <a:endParaRPr lang="el-GR" sz="2800" b="1" dirty="0" smtClean="0"/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cap="non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 smtClean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285728"/>
            <a:ext cx="8410604" cy="6167608"/>
          </a:xfrm>
        </p:spPr>
        <p:txBody>
          <a:bodyPr>
            <a:normAutofit/>
          </a:bodyPr>
          <a:lstStyle/>
          <a:p>
            <a:pPr marL="457200" indent="-457200">
              <a:buSzPct val="84000"/>
              <a:buNone/>
            </a:pPr>
            <a:endParaRPr lang="el-G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buSzPct val="84000"/>
              <a:buNone/>
            </a:pPr>
            <a:endParaRPr lang="el-GR" sz="65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</a:p>
          <a:p>
            <a:pPr>
              <a:buSzPct val="84000"/>
              <a:buNone/>
            </a:pPr>
            <a:r>
              <a:rPr lang="el-GR" sz="6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596" y="285728"/>
          <a:ext cx="8358246" cy="607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06019">
                <a:tc>
                  <a:txBody>
                    <a:bodyPr/>
                    <a:lstStyle/>
                    <a:p>
                      <a:pPr algn="ctr"/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ΠΕΡΙΦΕΡΕΙΕΣ</a:t>
                      </a:r>
                      <a:endParaRPr lang="el-GR" baseline="0" dirty="0">
                        <a:solidFill>
                          <a:schemeClr val="bg1"/>
                        </a:solidFill>
                        <a:latin typeface="Franklin Gothic Medium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ΕΓΓΡΑΦΕΣ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</a:rPr>
                        <a:t> </a:t>
                      </a:r>
                      <a:r>
                        <a:rPr lang="el-GR" baseline="0" dirty="0" smtClean="0">
                          <a:solidFill>
                            <a:schemeClr val="bg1"/>
                          </a:solidFill>
                          <a:latin typeface="Franklin Gothic Medium" pitchFamily="34" charset="0"/>
                        </a:rPr>
                        <a:t>ΣΤΟ ΜΗΤΡΩΟ</a:t>
                      </a:r>
                      <a:endParaRPr lang="el-GR" baseline="0" dirty="0">
                        <a:solidFill>
                          <a:schemeClr val="bg1"/>
                        </a:solidFill>
                        <a:latin typeface="Franklin Gothic Medium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ΑΤΤΙΚΗΣ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33,33 %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ΑΝΑΤ.ΜΑΚΕΔΟΝΙΑΣ &amp; ΘΡΑΚΗΣ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22,22 %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ΚΕΝΤΡ.ΜΑΚΕΔΟΝΙΑΣ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11,11 %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ΔΥΤ.ΜΑΚΕΔΟΝΙΑΣ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ΗΠΕΙΡΟΥ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66,67 %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ΣΤΕΡΕΑΣ 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ΘΕΣΣΑΛΙΑΣ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0,00 %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ΔΥΤ.ΕΛΛΑΔΑΣ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28,57 %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ΚΡΗΤΗΣ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0,25 %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ΒΟΡ.ΑΙΓΑΙΟΥ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33,33 %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019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ΝΟΤ.ΑΙΓΑΙΟΥ</a:t>
                      </a:r>
                      <a:endParaRPr lang="el-GR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22,22 %</a:t>
                      </a:r>
                      <a:endParaRPr lang="el-G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 algn="just"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800" b="1" u="sng" dirty="0" smtClean="0"/>
              <a:t>ΠΑΡΑΤΗΡΗΣΗ </a:t>
            </a:r>
            <a:r>
              <a:rPr lang="en-US" sz="2800" b="1" u="sng" dirty="0" smtClean="0"/>
              <a:t> </a:t>
            </a:r>
            <a:r>
              <a:rPr lang="el-GR" sz="2800" b="1" u="sng" dirty="0" smtClean="0"/>
              <a:t>4  (ΚΥΡΙΑ ΑΙΤΗΜΑΤΑ) </a:t>
            </a:r>
            <a:r>
              <a:rPr lang="en-US" sz="2800" b="1" u="sng" dirty="0" smtClean="0"/>
              <a:t>: </a:t>
            </a:r>
          </a:p>
          <a:p>
            <a:pPr marL="457200" indent="-457200" algn="just">
              <a:buSzPct val="84000"/>
              <a:buNone/>
            </a:pPr>
            <a:r>
              <a:rPr lang="en-US" sz="3600" dirty="0" smtClean="0"/>
              <a:t>	</a:t>
            </a:r>
          </a:p>
          <a:p>
            <a:pPr marL="457200" indent="-457200" algn="just">
              <a:lnSpc>
                <a:spcPct val="170000"/>
              </a:lnSpc>
              <a:buSzPct val="84000"/>
              <a:buNone/>
            </a:pPr>
            <a:r>
              <a:rPr lang="el-GR" sz="3600" dirty="0" smtClean="0"/>
              <a:t>     </a:t>
            </a:r>
            <a:r>
              <a:rPr lang="el-GR" sz="2800" dirty="0" smtClean="0"/>
              <a:t>Τα κύρια αιτήματα των ωφελουμένων στα Κέντρα Κοινότητας είναι το ΚΕΑ, τα επιδόματα, η εύρεση εργασίας, το ΤΕΒΑ και η ιατροφαρμακευτική περίθαλψη των ανασφάλιστων.</a:t>
            </a:r>
            <a:endParaRPr lang="el-GR" sz="2800" b="1" dirty="0" smtClean="0"/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l-GR" sz="1200" b="1" cap="none" dirty="0" smtClean="0">
                <a:solidFill>
                  <a:schemeClr val="tx1"/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endParaRPr lang="el-GR" sz="1200" dirty="0">
              <a:solidFill>
                <a:schemeClr val="tx1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625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 algn="just"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3300" b="1" dirty="0" smtClean="0"/>
              <a:t>ΕΠΙΛΟΓΟΣ</a:t>
            </a:r>
            <a:endParaRPr lang="en-US" sz="3300" b="1" dirty="0" smtClean="0"/>
          </a:p>
          <a:p>
            <a:pPr marL="457200" indent="-457200" algn="just">
              <a:lnSpc>
                <a:spcPct val="170000"/>
              </a:lnSpc>
              <a:buSzPct val="84000"/>
              <a:buFont typeface="Wingdings" pitchFamily="2" charset="2"/>
              <a:buChar char="§"/>
            </a:pPr>
            <a:r>
              <a:rPr lang="el-GR" sz="2800" dirty="0" smtClean="0"/>
              <a:t>Παρατηρείται σχετικά αργός ρυθμός, ως προς τη </a:t>
            </a:r>
            <a:r>
              <a:rPr lang="el-GR" sz="2800" dirty="0" smtClean="0"/>
              <a:t>σύσταση των Κέντρων Κοινότητας, αφού στις 21/7/2017 μόνο το 30,24% έχουν λειτουργήσει, αλλά αναμένονται να λειτουργήσουν τουλάχιστον τα 2/3 </a:t>
            </a:r>
            <a:r>
              <a:rPr lang="el-GR" sz="2800" dirty="0" smtClean="0"/>
              <a:t>(έω</a:t>
            </a:r>
            <a:r>
              <a:rPr lang="el-GR" sz="2800" dirty="0" smtClean="0"/>
              <a:t>ς 192=</a:t>
            </a:r>
            <a:r>
              <a:rPr lang="el-GR" sz="2800" dirty="0" smtClean="0"/>
              <a:t>80%) </a:t>
            </a:r>
            <a:r>
              <a:rPr lang="el-GR" sz="2800" dirty="0" smtClean="0"/>
              <a:t>πριν </a:t>
            </a:r>
            <a:r>
              <a:rPr lang="el-GR" sz="2800" dirty="0" smtClean="0"/>
              <a:t>το τέλος </a:t>
            </a:r>
            <a:r>
              <a:rPr lang="el-GR" sz="2800" dirty="0" smtClean="0"/>
              <a:t>Δεκεμβρίου.</a:t>
            </a:r>
          </a:p>
          <a:p>
            <a:pPr marL="457200" indent="-457200" algn="just">
              <a:lnSpc>
                <a:spcPct val="170000"/>
              </a:lnSpc>
              <a:buSzPct val="84000"/>
              <a:buFont typeface="Wingdings" pitchFamily="2" charset="2"/>
              <a:buChar char="§"/>
            </a:pPr>
            <a:r>
              <a:rPr lang="el-GR" sz="2800" dirty="0" smtClean="0"/>
              <a:t> Η στελέχωση προχωρά κι εκείνη με αργούς ρυθμούς, λόγω των διαδικασιών του ΑΣΕΠ και </a:t>
            </a:r>
            <a:r>
              <a:rPr lang="el-GR" sz="2800" dirty="0" smtClean="0"/>
              <a:t>της κινητικότητας </a:t>
            </a:r>
            <a:r>
              <a:rPr lang="el-GR" sz="2800" dirty="0" smtClean="0"/>
              <a:t>του προσωπικού. </a:t>
            </a:r>
          </a:p>
          <a:p>
            <a:pPr marL="457200" indent="-457200" algn="just">
              <a:lnSpc>
                <a:spcPct val="170000"/>
              </a:lnSpc>
              <a:buSzPct val="84000"/>
              <a:buFont typeface="Wingdings" pitchFamily="2" charset="2"/>
              <a:buChar char="§"/>
            </a:pPr>
            <a:r>
              <a:rPr lang="el-GR" sz="2800" dirty="0" smtClean="0"/>
              <a:t> Η εγγραφή των ωφελουμένων θα βελτιωθεί αφού η τελική πλατφόρμα παραδόθηκε από την ΗΔΙΚΑ και το προσωπικό θα εκπαιδευτεί με σεμινάριο που θα πραγματοποιηθεί από το ΕΚΔΔΑ (Εθνικό Κέντρο Δημοσίας </a:t>
            </a:r>
            <a:r>
              <a:rPr lang="el-GR" sz="2800" dirty="0" err="1" smtClean="0"/>
              <a:t>Δοιηκησης</a:t>
            </a:r>
            <a:r>
              <a:rPr lang="el-GR" sz="2800" dirty="0" smtClean="0"/>
              <a:t> και Αποκέντρωσης) .</a:t>
            </a:r>
            <a:endParaRPr lang="en-US" sz="2800" dirty="0" smtClean="0"/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400" b="1" dirty="0" smtClean="0">
                <a:solidFill>
                  <a:srgbClr val="FF0000"/>
                </a:solidFill>
              </a:rPr>
              <a:t>Δεύτερο συμπέρασμα :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/>
              <a:t>Οι</a:t>
            </a:r>
            <a:r>
              <a:rPr lang="el-GR" sz="2400" b="1" dirty="0" smtClean="0"/>
              <a:t> συστάσεις </a:t>
            </a:r>
            <a:r>
              <a:rPr lang="el-GR" sz="2400" b="1" dirty="0" smtClean="0"/>
              <a:t>των Κέντρων Κοινότητας </a:t>
            </a:r>
            <a:r>
              <a:rPr lang="el-GR" sz="2400" b="1" u="sng" dirty="0" smtClean="0"/>
              <a:t>ξεκίνησαν</a:t>
            </a:r>
            <a:r>
              <a:rPr lang="el-GR" sz="2400" b="1" dirty="0" smtClean="0"/>
              <a:t> σχετικά πρόσφατα (μετά το Πάσχα 2017)</a:t>
            </a:r>
            <a:endParaRPr lang="el-GR" sz="2400" b="1" dirty="0" smtClean="0"/>
          </a:p>
          <a:p>
            <a:pPr>
              <a:buNone/>
            </a:pPr>
            <a:endParaRPr lang="el-GR" sz="2400" dirty="0" smtClean="0"/>
          </a:p>
          <a:p>
            <a:r>
              <a:rPr lang="el-GR" sz="2400" b="1" dirty="0" smtClean="0"/>
              <a:t>Προχωρά με διαφορετικούς ρυθμούς (βλ. πίνακες</a:t>
            </a:r>
            <a:r>
              <a:rPr lang="el-GR" sz="2400" b="1" dirty="0" smtClean="0"/>
              <a:t>), το οποίο είναι λογικό. </a:t>
            </a:r>
            <a:endParaRPr lang="el-GR" sz="2400" b="1" dirty="0" smtClean="0"/>
          </a:p>
          <a:p>
            <a:endParaRPr lang="el-GR" sz="2400" b="1" dirty="0" smtClean="0"/>
          </a:p>
          <a:p>
            <a:r>
              <a:rPr lang="el-GR" sz="2400" b="1" dirty="0" smtClean="0"/>
              <a:t>Ιδιαίτερη προσοχή </a:t>
            </a:r>
            <a:r>
              <a:rPr lang="el-GR" sz="2400" b="1" dirty="0" smtClean="0"/>
              <a:t>στην εγγραφή στο πρώτο μητρώο (τα άλλα θα ακολουθήσουν σταδιακά) </a:t>
            </a:r>
          </a:p>
          <a:p>
            <a:r>
              <a:rPr lang="el-GR" sz="2400" b="1" dirty="0" smtClean="0"/>
              <a:t>Μας ενδιαφέρουν μερικά παραδοτέα των ΚΚ προς τις διαχειριστικές αρχές των ΠΕΠ</a:t>
            </a:r>
            <a:endParaRPr lang="el-GR" sz="2400" b="1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</a:t>
            </a:r>
          </a:p>
          <a:p>
            <a:pPr>
              <a:buNone/>
            </a:pPr>
            <a:r>
              <a:rPr lang="el-GR" sz="2400" dirty="0" smtClean="0"/>
              <a:t>    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25000" lnSpcReduction="2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endParaRPr lang="el-GR" sz="2400" b="1" dirty="0" smtClean="0"/>
          </a:p>
          <a:p>
            <a:pPr marL="457200" indent="-457200">
              <a:buSzPct val="84000"/>
              <a:buNone/>
            </a:pPr>
            <a:r>
              <a:rPr lang="el-GR" sz="2400" b="1" dirty="0" smtClean="0"/>
              <a:t>:</a:t>
            </a:r>
          </a:p>
          <a:p>
            <a:pPr>
              <a:buNone/>
            </a:pPr>
            <a:endParaRPr lang="el-GR" sz="8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l-GR" sz="8000" b="1" dirty="0" smtClean="0"/>
              <a:t>Υπουργείο Εργασίας, Κοινωνικής Ασφάλισης &amp; Κοινωνικής Αλληλεγγύης</a:t>
            </a:r>
            <a:endParaRPr lang="el-GR" sz="8000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smtClean="0"/>
              <a:t>Γενική Γραμματεία Πρόνοιας </a:t>
            </a:r>
            <a:endParaRPr lang="el-GR" sz="8000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smtClean="0"/>
              <a:t>Διεύθυνση Κοινωνικής Ένταξης &amp; Κοινωνικής Συνοχής </a:t>
            </a:r>
            <a:endParaRPr lang="el-GR" sz="8000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smtClean="0"/>
              <a:t>Τμήμα Παρακολούθησης</a:t>
            </a:r>
            <a:endParaRPr lang="el-GR" sz="8000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err="1" smtClean="0"/>
              <a:t>Ταχ</a:t>
            </a:r>
            <a:r>
              <a:rPr lang="el-GR" sz="8000" b="1" dirty="0" smtClean="0"/>
              <a:t>. Δ/</a:t>
            </a:r>
            <a:r>
              <a:rPr lang="el-GR" sz="8000" b="1" dirty="0" err="1" smtClean="0"/>
              <a:t>νση</a:t>
            </a:r>
            <a:r>
              <a:rPr lang="el-GR" sz="8000" b="1" dirty="0" smtClean="0"/>
              <a:t>: Σολωμού 60, 10432 Αθήνα</a:t>
            </a:r>
            <a:endParaRPr lang="el-GR" sz="8000" dirty="0" smtClean="0"/>
          </a:p>
          <a:p>
            <a:endParaRPr lang="el-GR" sz="7000" b="1" dirty="0" smtClean="0"/>
          </a:p>
          <a:p>
            <a:pPr>
              <a:buNone/>
            </a:pPr>
            <a:endParaRPr lang="en-US" sz="7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SzPct val="84000"/>
              <a:buNone/>
            </a:pPr>
            <a:r>
              <a:rPr lang="en-US" sz="7000" b="1" dirty="0" smtClean="0"/>
              <a:t>      </a:t>
            </a:r>
            <a:r>
              <a:rPr lang="el-GR" sz="8000" b="1" dirty="0" smtClean="0"/>
              <a:t>Γκαζόν </a:t>
            </a:r>
            <a:r>
              <a:rPr lang="el-GR" sz="8000" b="1" dirty="0" err="1" smtClean="0"/>
              <a:t>Ερίκ</a:t>
            </a:r>
            <a:r>
              <a:rPr lang="el-GR" sz="8000" b="1" dirty="0" smtClean="0"/>
              <a:t> </a:t>
            </a:r>
          </a:p>
          <a:p>
            <a:pPr marL="457200" indent="-457200">
              <a:buSzPct val="84000"/>
              <a:buNone/>
            </a:pPr>
            <a:r>
              <a:rPr lang="en-US" sz="8000" b="1" dirty="0" smtClean="0"/>
              <a:t>      email : </a:t>
            </a:r>
            <a:r>
              <a:rPr lang="en-US" sz="8000" b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egazon@ypakp.gr</a:t>
            </a:r>
            <a:endParaRPr lang="el-GR" sz="8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err="1" smtClean="0"/>
              <a:t>Ντόντη</a:t>
            </a:r>
            <a:r>
              <a:rPr lang="el-GR" sz="8000" b="1" dirty="0" smtClean="0"/>
              <a:t> Ευγενία</a:t>
            </a:r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l-GR" sz="8000" b="1" dirty="0" err="1" smtClean="0"/>
              <a:t>Τηλ</a:t>
            </a:r>
            <a:r>
              <a:rPr lang="en-US" sz="8000" b="1" dirty="0" smtClean="0"/>
              <a:t>: 210 52811</a:t>
            </a:r>
            <a:r>
              <a:rPr lang="el-GR" sz="8000" b="1" dirty="0" smtClean="0"/>
              <a:t>84</a:t>
            </a:r>
            <a:endParaRPr lang="el-GR" sz="8000" dirty="0" smtClean="0"/>
          </a:p>
          <a:p>
            <a:pPr>
              <a:buNone/>
            </a:pPr>
            <a:r>
              <a:rPr lang="en-US" sz="8000" b="1" dirty="0" smtClean="0"/>
              <a:t>	email: </a:t>
            </a:r>
            <a:r>
              <a:rPr lang="el-GR" sz="8000" b="1" dirty="0" smtClean="0"/>
              <a:t>   </a:t>
            </a:r>
            <a:r>
              <a:rPr lang="en-US" sz="8000" b="1" dirty="0" smtClean="0">
                <a:hlinkClick r:id="rId4"/>
              </a:rPr>
              <a:t>entonti@ypakp.gr</a:t>
            </a:r>
            <a:endParaRPr lang="el-GR" sz="8000" b="1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</a:t>
            </a:r>
          </a:p>
          <a:p>
            <a:pPr>
              <a:buNone/>
            </a:pPr>
            <a:r>
              <a:rPr lang="el-GR" sz="2400" dirty="0" smtClean="0"/>
              <a:t>     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309320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107504" y="1071546"/>
            <a:ext cx="8784976" cy="538179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SzPct val="8400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παράρτημα: 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Περιφερειακό Παρατηρητήριο Κοινωνικής Ένταξης</a:t>
            </a:r>
          </a:p>
          <a:p>
            <a:pPr marL="457200" indent="-457200">
              <a:spcBef>
                <a:spcPts val="0"/>
              </a:spcBef>
              <a:buSzPct val="84000"/>
              <a:buNone/>
            </a:pPr>
            <a:endParaRPr lang="el-GR" sz="2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spcBef>
                <a:spcPts val="0"/>
              </a:spcBef>
              <a:buSzPct val="84000"/>
              <a:buNone/>
            </a:pPr>
            <a:endParaRPr lang="el-GR" sz="22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457200" indent="-457200">
              <a:spcBef>
                <a:spcPts val="0"/>
              </a:spcBef>
              <a:buSzPct val="84000"/>
              <a:buNone/>
            </a:pPr>
            <a:r>
              <a:rPr lang="el-GR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 marL="457200" indent="-457200">
              <a:spcBef>
                <a:spcPts val="0"/>
              </a:spcBef>
              <a:buSzPct val="84000"/>
              <a:buNone/>
            </a:pPr>
            <a:endParaRPr lang="el-GR" sz="4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323528" y="1772816"/>
          <a:ext cx="8568952" cy="473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3682"/>
                <a:gridCol w="4545270"/>
              </a:tblGrid>
              <a:tr h="353927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Λαμβάνει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Παραδίδει</a:t>
                      </a:r>
                      <a:endParaRPr lang="el-GR" dirty="0"/>
                    </a:p>
                  </a:txBody>
                  <a:tcPr/>
                </a:tc>
              </a:tr>
              <a:tr h="2082512">
                <a:tc>
                  <a:txBody>
                    <a:bodyPr/>
                    <a:lstStyle/>
                    <a:p>
                      <a:r>
                        <a:rPr kumimoji="0" lang="el-G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Από τη Δ/νση Κοινωνικής Ένταξης και Κοινωνικής Συνοχής:</a:t>
                      </a:r>
                    </a:p>
                    <a:p>
                      <a:endParaRPr kumimoji="0" lang="el-GR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Υποστήριξη για  την ΠΕΣΚΕ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Συνεργασία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Ετήσια Περιφερειακή Έρευνα Εισοδήματος και Συνθηκών Διαβίωσης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l-GR" sz="5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just">
                        <a:spcBef>
                          <a:spcPts val="0"/>
                        </a:spcBef>
                        <a:buSzPct val="84000"/>
                        <a:buFont typeface="Arial" pitchFamily="34" charset="0"/>
                        <a:buChar char="•"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Ανάπτυξη και εφαρμογή εργαλείων </a:t>
                      </a:r>
                    </a:p>
                    <a:p>
                      <a:pPr marL="457200" indent="-457200" algn="just">
                        <a:spcBef>
                          <a:spcPts val="0"/>
                        </a:spcBef>
                        <a:buSzPct val="84000"/>
                        <a:buFont typeface="Arial" pitchFamily="34" charset="0"/>
                        <a:buNone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και δεικτών για την ένταξη ωφελουμένων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4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(αγορά εργασίας - οικονομική δραστηριότητα)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4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l-GR" sz="5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just">
                        <a:spcBef>
                          <a:spcPts val="0"/>
                        </a:spcBef>
                        <a:buSzPct val="84000"/>
                        <a:buFont typeface="Arial" pitchFamily="34" charset="0"/>
                        <a:buChar char="•"/>
                      </a:pPr>
                      <a:r>
                        <a:rPr kumimoji="0" lang="el-GR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Δημιουργία διαδικτυακής πύλης    </a:t>
                      </a:r>
                    </a:p>
                  </a:txBody>
                  <a:tcPr/>
                </a:tc>
              </a:tr>
              <a:tr h="1681153">
                <a:tc>
                  <a:txBody>
                    <a:bodyPr/>
                    <a:lstStyle/>
                    <a:p>
                      <a:r>
                        <a:rPr lang="el-GR" b="1" u="none" dirty="0" smtClean="0"/>
                        <a:t>Από</a:t>
                      </a:r>
                      <a:r>
                        <a:rPr lang="el-GR" b="1" u="none" baseline="0" dirty="0" smtClean="0"/>
                        <a:t> τις Κοινωνικές Υπηρεσίες των Δήμων:</a:t>
                      </a:r>
                    </a:p>
                    <a:p>
                      <a:endParaRPr lang="el-GR" b="1" u="sng" baseline="0" dirty="0" smtClean="0"/>
                    </a:p>
                    <a:p>
                      <a:r>
                        <a:rPr lang="el-GR" dirty="0" smtClean="0"/>
                        <a:t>Στοιχεία, δεδομένα</a:t>
                      </a:r>
                      <a:r>
                        <a:rPr lang="el-GR" baseline="0" dirty="0" smtClean="0"/>
                        <a:t> και πληροφορίες για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 ωφελούμενους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 είδος </a:t>
                      </a:r>
                      <a:r>
                        <a:rPr lang="el-GR" baseline="0" dirty="0" err="1" smtClean="0"/>
                        <a:t>προνοιακής</a:t>
                      </a:r>
                      <a:r>
                        <a:rPr lang="el-GR" baseline="0" dirty="0" smtClean="0"/>
                        <a:t> στήριξης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baseline="0" dirty="0" smtClean="0"/>
                        <a:t> είδος κοινωνικής παροχής </a:t>
                      </a:r>
                      <a:r>
                        <a:rPr lang="el-GR" dirty="0" smtClean="0"/>
                        <a:t>    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l-GR" dirty="0" smtClean="0"/>
                        <a:t>  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/>
                        <a:t>Προς το ΕΓΠΣ</a:t>
                      </a:r>
                      <a:r>
                        <a:rPr lang="en-US" b="1" u="none" baseline="0" dirty="0" smtClean="0"/>
                        <a:t>:</a:t>
                      </a:r>
                      <a:endParaRPr lang="el-GR" b="1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b="1" u="none" baseline="0" dirty="0" smtClean="0"/>
                    </a:p>
                    <a:p>
                      <a:r>
                        <a:rPr lang="el-GR" dirty="0" smtClean="0"/>
                        <a:t>Διαρκής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on line) </a:t>
                      </a:r>
                      <a:r>
                        <a:rPr lang="el-GR" baseline="0" dirty="0" smtClean="0"/>
                        <a:t>τ</a:t>
                      </a:r>
                      <a:r>
                        <a:rPr lang="el-GR" dirty="0" smtClean="0"/>
                        <a:t>ήρηση και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επικαιροποίηση</a:t>
                      </a:r>
                      <a:r>
                        <a:rPr lang="el-GR" baseline="0" dirty="0" smtClean="0"/>
                        <a:t> στοιχείων και πληροφοριών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 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Παράρτημα :     Σκοπός του Ε.Μ. (</a:t>
            </a:r>
            <a:r>
              <a:rPr lang="el-GR" sz="2400" b="1" dirty="0" err="1" smtClean="0">
                <a:solidFill>
                  <a:srgbClr val="FF0000"/>
                </a:solidFill>
                <a:latin typeface="+mj-lt"/>
              </a:rPr>
              <a:t>αρθ.2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  <a:p>
            <a:pPr>
              <a:buSzPct val="84000"/>
              <a:buNone/>
            </a:pPr>
            <a:endParaRPr lang="el-GR" sz="15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Διαπίστωση </a:t>
            </a:r>
            <a:r>
              <a:rPr lang="el-G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κοινωνικών αναγκών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Προσδιορισμός προτεραιοτήτων (έκτακτες ανάγκες)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Συντονισμός </a:t>
            </a:r>
            <a:r>
              <a:rPr lang="el-G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κατά το σχεδιασμό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Παρακολούθηση </a:t>
            </a:r>
            <a:r>
              <a:rPr lang="el-G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και αξιολόγηση της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εφαρμογής πολιτικών και δράσεων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Τεκμηρίωση και εξειδίκευση δράσεων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Πληροφόρηση, ενίσχυση διαφάνειας, αποδοτικότητας και αποτελεσματικότητας του συστήματος κοινωνικής προστασίας</a:t>
            </a: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Σχεδιασμός</a:t>
            </a:r>
            <a:r>
              <a:rPr lang="el-G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εποπτεία και αξιολόγηση ΚΕΑ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lnSpcReduction="1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400" b="1" dirty="0" smtClean="0">
                <a:solidFill>
                  <a:srgbClr val="FF0000"/>
                </a:solidFill>
              </a:rPr>
              <a:t>Ορισμός  του Ε.Μ.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l-GR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αρθ.1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Νόμος 4445)</a:t>
            </a:r>
          </a:p>
          <a:p>
            <a:pPr>
              <a:buSzPct val="84000"/>
              <a:buNone/>
            </a:pP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Μηχανισμός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Ενιαίος οργανικός σχηματισμός, ο οποίος έχει</a:t>
            </a:r>
          </a:p>
          <a:p>
            <a:pPr algn="just">
              <a:buNone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ως αντικείμενο το σχεδιασμό, την ενημέρωση, το συντονισμό, την παρακολούθηση και την αξιολόγηση οριζόντιων συνεκτικών πολυτομεακών πολιτικών κοινωνικής ένταξης και κοινωνικής συνοχής και δρα συνεκτικώς μεταξύ Υπ. </a:t>
            </a:r>
            <a:r>
              <a:rPr lang="el-GR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Εργ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Και άλλων Υπ. …</a:t>
            </a:r>
          </a:p>
          <a:p>
            <a:pPr algn="just">
              <a:buNone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…. χωρίς να μεταβάλλει τις αρμοδιότητες</a:t>
            </a:r>
          </a:p>
          <a:p>
            <a:pPr>
              <a:buSzPct val="84000"/>
              <a:buNone/>
            </a:pPr>
            <a:r>
              <a:rPr lang="el-GR" sz="2400" b="1" dirty="0" smtClean="0"/>
              <a:t>                             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και ο   </a:t>
            </a:r>
            <a:r>
              <a:rPr lang="el-GR" sz="2400" b="1" dirty="0" smtClean="0"/>
              <a:t>Κεντρικός </a:t>
            </a:r>
            <a:r>
              <a:rPr lang="el-GR" sz="2400" b="1" dirty="0" smtClean="0"/>
              <a:t>Πυρήνας Εθνικού Μηχανισμού</a:t>
            </a: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Ενιαίο </a:t>
            </a:r>
            <a:r>
              <a:rPr lang="el-GR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Γεωπληροφοριακό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Σύστημα  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(Ε.ΓΠ.Σ.)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None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Καταχώριση δεδομένων, αναφορές και αλλά στατιστικά στοιχεία …με σκοπό την παρακολούθηση των </a:t>
            </a:r>
            <a:r>
              <a:rPr lang="el-GR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κοι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Πολιτικών, των προτεραιοτήτων 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της 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Εθνικής Στρατηγικής 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για την Κοινωνική Ένταξη</a:t>
            </a: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(Ε.Σ.Κ.Ε. ).</a:t>
            </a:r>
            <a:endParaRPr lang="el-GR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96544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endParaRPr lang="el-GR" sz="5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 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Παράρτημα :  Στόχοι του Ε.Μ. (</a:t>
            </a:r>
            <a:r>
              <a:rPr lang="el-GR" sz="2400" b="1" dirty="0" err="1" smtClean="0">
                <a:solidFill>
                  <a:srgbClr val="FF0000"/>
                </a:solidFill>
                <a:latin typeface="+mj-lt"/>
              </a:rPr>
              <a:t>αρθ.3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l-GR" sz="2400" b="1" dirty="0">
              <a:solidFill>
                <a:srgbClr val="FF0000"/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15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Διαχείριση και διάδοση πληροφορίας μεταξύ επιπέδων διακυβέρνησης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Χάραξη πολιτικών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Στόχευση ρυθμίσεων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Εξομάλυνση συντονισμού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Διάκριση ρόλων και δράσεων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Αξιολόγηση </a:t>
            </a: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μέτρων ΕΣΚΕ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Δημοσιονομική διαχείριση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Δίκαιη χωρική κατανομή κοινωνικών υποδομών</a:t>
            </a:r>
          </a:p>
          <a:p>
            <a:pPr>
              <a:buSzPct val="84000"/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Διαβούλευση</a:t>
            </a:r>
            <a:endParaRPr lang="el-GR" sz="2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20000"/>
          </a:bodyPr>
          <a:lstStyle/>
          <a:p>
            <a:pPr>
              <a:buSzPct val="84000"/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        Ο ΕΜ οδηγεί σε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παραδοτέα (Ι) :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Δ/</a:t>
            </a:r>
            <a:r>
              <a:rPr lang="el-GR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νση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Κοινωνικής Ένταξης 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και Κοινωνικής Σ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υνοχής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l-GR" sz="2400" dirty="0" smtClean="0"/>
              <a:t> </a:t>
            </a:r>
            <a:r>
              <a:rPr lang="el-GR" sz="2400" dirty="0" smtClean="0"/>
              <a:t>    </a:t>
            </a:r>
            <a:r>
              <a:rPr lang="el-GR" sz="2400" dirty="0" smtClean="0"/>
              <a:t>Σύνταξη </a:t>
            </a:r>
            <a:r>
              <a:rPr lang="el-GR" sz="2400" dirty="0" smtClean="0"/>
              <a:t>και υποβολή </a:t>
            </a:r>
            <a:r>
              <a:rPr lang="el-GR" sz="2400" u="sng" dirty="0" smtClean="0"/>
              <a:t>εκθέσεων προόδου και </a:t>
            </a:r>
            <a:r>
              <a:rPr lang="el-GR" sz="2400" u="sng" dirty="0" smtClean="0"/>
              <a:t>αναφορών </a:t>
            </a:r>
          </a:p>
          <a:p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Διεύθυνση 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Καταπολέμησης της Φτώχειας</a:t>
            </a:r>
          </a:p>
          <a:p>
            <a:pPr>
              <a:buSzPct val="84000"/>
              <a:buNone/>
            </a:pPr>
            <a:r>
              <a:rPr lang="el-GR" sz="2400" dirty="0" smtClean="0"/>
              <a:t>     Σύνταξη </a:t>
            </a:r>
            <a:r>
              <a:rPr lang="el-GR" sz="2400" dirty="0" smtClean="0"/>
              <a:t>αναφορών παρακολούθησης του Κ.Ε.Α</a:t>
            </a:r>
            <a:r>
              <a:rPr lang="el-GR" sz="2400" dirty="0" smtClean="0"/>
              <a:t>.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</a:t>
            </a:r>
            <a:r>
              <a:rPr lang="el-GR" sz="2400" dirty="0" smtClean="0"/>
              <a:t>     Προς </a:t>
            </a:r>
            <a:r>
              <a:rPr lang="el-GR" sz="2400" dirty="0" smtClean="0"/>
              <a:t>τον Υπουργό Εργασίας, Κοινωνικής Ασφάλισης και Κοινωνικής Αλληλεγγύης από την Δ/</a:t>
            </a:r>
            <a:r>
              <a:rPr lang="el-GR" sz="2400" dirty="0" err="1" smtClean="0"/>
              <a:t>νση</a:t>
            </a:r>
            <a:r>
              <a:rPr lang="el-GR" sz="2400" dirty="0" smtClean="0"/>
              <a:t> ΚΕ &amp; ΚΣ </a:t>
            </a:r>
          </a:p>
          <a:p>
            <a:pPr>
              <a:buNone/>
            </a:pP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l-GR" sz="2400" dirty="0" smtClean="0"/>
              <a:t>Εισήγηση του Υπ. </a:t>
            </a:r>
            <a:r>
              <a:rPr lang="el-GR" sz="2400" dirty="0" err="1" smtClean="0"/>
              <a:t>Εργ</a:t>
            </a:r>
            <a:r>
              <a:rPr lang="el-GR" sz="2400" dirty="0" smtClean="0"/>
              <a:t>. Κ.Α. &amp; Κ. Αλ. στο Κυβερνητικό Συμβούλιο Κοινωνικής Πολιτικής (ΚΥ.Σ.ΚΟΙ.Π.)</a:t>
            </a: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Συναρμόδια Υπουργεία και σημεία επαφής (</a:t>
            </a:r>
            <a:r>
              <a:rPr lang="el-GR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αρθ.9</a:t>
            </a: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l-G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l-GR" sz="2400" u="sng" dirty="0" smtClean="0"/>
              <a:t>Σύνταξη ετήσιων εκθέσεων - αναφορών προόδου </a:t>
            </a:r>
            <a:r>
              <a:rPr lang="el-GR" sz="2400" dirty="0" smtClean="0"/>
              <a:t>και η διαβίβαση αυτών, κατόπιν έγκρισης από τον κατά περίπτωση αρμόδιο Υπουργό, στη Διεύθυνση Κοινωνικής Ένταξης και Κοινωνικής Συνοχής</a:t>
            </a:r>
            <a:endParaRPr lang="el-GR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None/>
            </a:pPr>
            <a:endParaRPr lang="el-GR" sz="1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None/>
            </a:pP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Ο ΕΜ </a:t>
            </a:r>
            <a:r>
              <a:rPr lang="el-GR" sz="2400" b="1" dirty="0" smtClean="0">
                <a:solidFill>
                  <a:srgbClr val="FF0000"/>
                </a:solidFill>
              </a:rPr>
              <a:t>οδηγεί σε </a:t>
            </a:r>
            <a:r>
              <a:rPr lang="el-GR" sz="2400" b="1" dirty="0" smtClean="0">
                <a:solidFill>
                  <a:srgbClr val="FF0000"/>
                </a:solidFill>
              </a:rPr>
              <a:t>παραδοτέα </a:t>
            </a:r>
            <a:r>
              <a:rPr lang="el-GR" sz="2400" b="1" dirty="0" smtClean="0">
                <a:solidFill>
                  <a:srgbClr val="FF0000"/>
                </a:solidFill>
              </a:rPr>
              <a:t>(ΙΙ) :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/>
              <a:t>Αρμοδιότητες εποπτευόμενων φορέων Υπ. Ερ., </a:t>
            </a:r>
            <a:r>
              <a:rPr lang="el-GR" sz="2400" b="1" dirty="0" err="1" smtClean="0"/>
              <a:t>Κ.Ασ</a:t>
            </a:r>
            <a:r>
              <a:rPr lang="el-GR" sz="2400" b="1" dirty="0" smtClean="0"/>
              <a:t>. και Κ. Αλ. στο πλαίσιο του Εθνικού Μηχανισμού (αρ.10)</a:t>
            </a:r>
          </a:p>
          <a:p>
            <a:pPr>
              <a:buNone/>
            </a:pPr>
            <a:r>
              <a:rPr lang="el-GR" sz="2400" dirty="0" smtClean="0"/>
              <a:t>     Σύνταξη και υποβολή </a:t>
            </a:r>
            <a:r>
              <a:rPr lang="el-GR" sz="2400" u="sng" dirty="0" smtClean="0"/>
              <a:t>έκθεσης το πρώτο δίμηνο κάθε έτους </a:t>
            </a:r>
            <a:r>
              <a:rPr lang="el-GR" sz="2400" dirty="0" smtClean="0"/>
              <a:t>προς τα αρμόδια Τμήματα της Διεύθυνσης Κοινωνικής Ένταξης και Κοινωνικής Συνοχής και της Διεύθυνσης Καταπολέμησης της </a:t>
            </a:r>
            <a:r>
              <a:rPr lang="el-GR" sz="2400" dirty="0" smtClean="0"/>
              <a:t>Φτώχειας, από:</a:t>
            </a:r>
            <a:endParaRPr lang="el-G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el-GR" sz="2400" dirty="0" smtClean="0"/>
              <a:t> 	- </a:t>
            </a:r>
            <a:r>
              <a:rPr lang="el-GR" sz="2400" dirty="0" smtClean="0"/>
              <a:t>Εθνικό Κέντρο </a:t>
            </a:r>
            <a:r>
              <a:rPr lang="el-GR" sz="2400" dirty="0" smtClean="0"/>
              <a:t>Κοινωνικής Αλληλεγγύης (Ε.Κ.Κ.Α.)</a:t>
            </a:r>
          </a:p>
          <a:p>
            <a:pPr>
              <a:buNone/>
            </a:pPr>
            <a:r>
              <a:rPr lang="el-GR" sz="2400" dirty="0" smtClean="0"/>
              <a:t>     - </a:t>
            </a:r>
            <a:r>
              <a:rPr lang="el-GR" sz="2400" dirty="0" err="1" smtClean="0"/>
              <a:t>Εθ</a:t>
            </a:r>
            <a:r>
              <a:rPr lang="el-GR" sz="2400" dirty="0" smtClean="0"/>
              <a:t>. </a:t>
            </a:r>
            <a:r>
              <a:rPr lang="el-GR" sz="2400" dirty="0" smtClean="0"/>
              <a:t>Ινστιτούτο </a:t>
            </a:r>
            <a:r>
              <a:rPr lang="el-GR" sz="2400" dirty="0" smtClean="0"/>
              <a:t>Εργασίας και Ανθρώπινου Δυναμικού (Ε.Ι.Ε.Α.Δ.)</a:t>
            </a:r>
          </a:p>
          <a:p>
            <a:pPr>
              <a:buNone/>
            </a:pPr>
            <a:r>
              <a:rPr lang="el-GR" sz="2400" dirty="0" smtClean="0"/>
              <a:t>     - </a:t>
            </a:r>
            <a:r>
              <a:rPr lang="el-GR" sz="2400" dirty="0" smtClean="0"/>
              <a:t>Οργανισμό </a:t>
            </a:r>
            <a:r>
              <a:rPr lang="el-GR" sz="2400" dirty="0" smtClean="0"/>
              <a:t>Απασχόλησης Εργατικού Δυναμικού (Ο.Α.Ε.Δ.)</a:t>
            </a:r>
          </a:p>
          <a:p>
            <a:pPr>
              <a:buSzPct val="84000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  <a:r>
              <a:rPr lang="el-GR" sz="2400" b="1" dirty="0" smtClean="0">
                <a:solidFill>
                  <a:srgbClr val="FF0000"/>
                </a:solidFill>
              </a:rPr>
              <a:t>Ο ΕΜ οδηγεί σε </a:t>
            </a:r>
            <a:r>
              <a:rPr lang="el-GR" sz="2400" b="1" dirty="0" smtClean="0">
                <a:solidFill>
                  <a:srgbClr val="FF0000"/>
                </a:solidFill>
              </a:rPr>
              <a:t>παραδοτέα (Ι</a:t>
            </a:r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r>
              <a:rPr lang="el-GR" sz="2400" b="1" dirty="0" smtClean="0">
                <a:solidFill>
                  <a:srgbClr val="FF0000"/>
                </a:solidFill>
              </a:rPr>
              <a:t>Ι) :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/>
              <a:t>Διεύθυνση Κοινωνικής Μέριμνας της Περιφέρειας</a:t>
            </a:r>
            <a:r>
              <a:rPr lang="el-GR" sz="2400" dirty="0" smtClean="0"/>
              <a:t>     (αρθ.13)</a:t>
            </a:r>
          </a:p>
          <a:p>
            <a:pPr>
              <a:buNone/>
            </a:pPr>
            <a:r>
              <a:rPr lang="el-GR" sz="2400" dirty="0" smtClean="0"/>
              <a:t>	Σύνταξη και υποβολή </a:t>
            </a:r>
            <a:r>
              <a:rPr lang="el-GR" sz="2400" u="sng" dirty="0" smtClean="0"/>
              <a:t>ετήσιας έκθεσης</a:t>
            </a:r>
            <a:r>
              <a:rPr lang="el-GR" sz="2400" dirty="0" smtClean="0"/>
              <a:t>, κατόπιν </a:t>
            </a:r>
            <a:r>
              <a:rPr lang="el-GR" sz="2400" u="sng" dirty="0" smtClean="0"/>
              <a:t>έγκρισης από το οικείο Περιφερειακό Συμβούλιο</a:t>
            </a:r>
            <a:r>
              <a:rPr lang="el-GR" sz="2400" dirty="0" smtClean="0"/>
              <a:t>, προς τις αρμόδιες υπηρεσίες της Διεύθυνσης Κοινωνικής Ένταξης και Κοινωνικής Συνοχής και της Διεύθυνσης Καταπολέμησης της Φτώχειας</a:t>
            </a:r>
          </a:p>
          <a:p>
            <a:r>
              <a:rPr lang="el-GR" sz="2400" b="1" dirty="0" smtClean="0"/>
              <a:t>Κοινωνική υπηρεσία του Δήμου  </a:t>
            </a:r>
            <a:r>
              <a:rPr lang="el-GR" sz="2400" dirty="0" smtClean="0"/>
              <a:t>(</a:t>
            </a:r>
            <a:r>
              <a:rPr lang="el-GR" sz="2400" dirty="0" err="1" smtClean="0"/>
              <a:t>αρθ</a:t>
            </a:r>
            <a:r>
              <a:rPr lang="el-GR" sz="2400" dirty="0" smtClean="0"/>
              <a:t>. 15)</a:t>
            </a:r>
          </a:p>
          <a:p>
            <a:pPr>
              <a:buNone/>
            </a:pPr>
            <a:r>
              <a:rPr lang="el-GR" sz="2400" dirty="0" smtClean="0"/>
              <a:t>     </a:t>
            </a:r>
            <a:r>
              <a:rPr lang="el-GR" sz="2400" u="sng" dirty="0" smtClean="0"/>
              <a:t>Υποβάλλει στοιχεία, δεδομένα και πληροφορίες</a:t>
            </a:r>
            <a:r>
              <a:rPr lang="el-GR" sz="2400" dirty="0" smtClean="0"/>
              <a:t>, ….  προς τη Διεύθυνση Κοινωνικής Μέριμνας της οικείας Περιφέρειας και στις αρμόδιες κεντρικές υπηρεσίες του Εθνικού Μηχανισμού</a:t>
            </a: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Ο ΕΜ οδηγεί </a:t>
            </a:r>
            <a:r>
              <a:rPr lang="el-GR" sz="2400" b="1" dirty="0" smtClean="0">
                <a:solidFill>
                  <a:srgbClr val="FF0000"/>
                </a:solidFill>
              </a:rPr>
              <a:t>σε παραδοτέα </a:t>
            </a:r>
            <a:r>
              <a:rPr lang="el-GR" sz="2400" b="1" dirty="0" smtClean="0">
                <a:solidFill>
                  <a:srgbClr val="FF0000"/>
                </a:solidFill>
              </a:rPr>
              <a:t>(</a:t>
            </a:r>
            <a:r>
              <a:rPr lang="el-GR" sz="2400" b="1" dirty="0" smtClean="0">
                <a:solidFill>
                  <a:srgbClr val="FF0000"/>
                </a:solidFill>
              </a:rPr>
              <a:t>Ι</a:t>
            </a:r>
            <a:r>
              <a:rPr lang="en-US" sz="2400" b="1" dirty="0" smtClean="0">
                <a:solidFill>
                  <a:srgbClr val="FF0000"/>
                </a:solidFill>
              </a:rPr>
              <a:t>V</a:t>
            </a:r>
            <a:r>
              <a:rPr lang="el-GR" sz="2400" b="1" dirty="0" smtClean="0">
                <a:solidFill>
                  <a:srgbClr val="FF0000"/>
                </a:solidFill>
              </a:rPr>
              <a:t>) </a:t>
            </a:r>
            <a:r>
              <a:rPr lang="el-GR" sz="2400" b="1" dirty="0" smtClean="0">
                <a:solidFill>
                  <a:srgbClr val="FF0000"/>
                </a:solidFill>
              </a:rPr>
              <a:t>: </a:t>
            </a:r>
            <a:endParaRPr lang="el-G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l-GR" sz="2400" b="1" dirty="0" smtClean="0"/>
              <a:t>Περιφερειακό </a:t>
            </a:r>
            <a:r>
              <a:rPr lang="el-GR" sz="2400" b="1" dirty="0" smtClean="0"/>
              <a:t>Παρατηρητήριο</a:t>
            </a:r>
            <a:r>
              <a:rPr lang="en-US" sz="2400" b="1" dirty="0" smtClean="0"/>
              <a:t> </a:t>
            </a:r>
            <a:r>
              <a:rPr lang="el-GR" sz="2400" b="1" dirty="0" smtClean="0"/>
              <a:t>Κοινωνικής </a:t>
            </a:r>
            <a:r>
              <a:rPr lang="el-GR" sz="2400" b="1" dirty="0" smtClean="0"/>
              <a:t>Ένταξης</a:t>
            </a:r>
            <a:r>
              <a:rPr lang="el-GR" sz="2400" dirty="0" smtClean="0"/>
              <a:t>    </a:t>
            </a:r>
            <a:r>
              <a:rPr lang="el-GR" sz="2400" dirty="0" smtClean="0"/>
              <a:t>(</a:t>
            </a:r>
            <a:r>
              <a:rPr lang="el-GR" sz="2400" dirty="0" err="1" smtClean="0"/>
              <a:t>αρθ.1</a:t>
            </a:r>
            <a:r>
              <a:rPr lang="en-US" sz="2400" dirty="0" smtClean="0"/>
              <a:t>4</a:t>
            </a:r>
            <a:r>
              <a:rPr lang="el-GR" sz="2400" dirty="0" smtClean="0"/>
              <a:t>)</a:t>
            </a:r>
            <a:endParaRPr lang="el-GR" sz="2400" dirty="0" smtClean="0"/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l-GR" sz="2400" dirty="0" smtClean="0"/>
              <a:t>Εκπόνηση ετήσιας </a:t>
            </a:r>
            <a:r>
              <a:rPr lang="el-GR" sz="2400" dirty="0" smtClean="0"/>
              <a:t>Περιφερειακής Έρευνας </a:t>
            </a:r>
            <a:r>
              <a:rPr lang="el-GR" sz="2400" dirty="0" smtClean="0"/>
              <a:t>Εισοδήματος </a:t>
            </a:r>
            <a:r>
              <a:rPr lang="el-GR" sz="2400" dirty="0" smtClean="0"/>
              <a:t>και Συνθηκών Διαβίωσης</a:t>
            </a:r>
            <a:endParaRPr lang="el-GR" sz="2400" dirty="0" smtClean="0"/>
          </a:p>
          <a:p>
            <a:r>
              <a:rPr lang="en-US" sz="2400" dirty="0" smtClean="0"/>
              <a:t>T</a:t>
            </a:r>
            <a:r>
              <a:rPr lang="el-GR" sz="2400" dirty="0" smtClean="0"/>
              <a:t>α </a:t>
            </a:r>
            <a:r>
              <a:rPr lang="el-GR" sz="2400" dirty="0" smtClean="0"/>
              <a:t>ζητήματα, που σχετίζονται </a:t>
            </a:r>
            <a:r>
              <a:rPr lang="el-GR" sz="2400" dirty="0" smtClean="0"/>
              <a:t>με</a:t>
            </a:r>
            <a:r>
              <a:rPr lang="en-US" sz="2400" dirty="0" smtClean="0"/>
              <a:t> </a:t>
            </a:r>
            <a:r>
              <a:rPr lang="el-GR" sz="2400" dirty="0" smtClean="0"/>
              <a:t>την </a:t>
            </a:r>
            <a:r>
              <a:rPr lang="el-GR" sz="2400" dirty="0" smtClean="0"/>
              <a:t>οργανωτική διάρθρωση και το προσωπικό των </a:t>
            </a:r>
            <a:r>
              <a:rPr lang="el-GR" sz="2400" dirty="0" smtClean="0"/>
              <a:t>Παρατηρητηρίων</a:t>
            </a:r>
            <a:r>
              <a:rPr lang="el-GR" sz="2400" dirty="0" smtClean="0"/>
              <a:t>, ρυθμίζονται με τους Οργανισμούς </a:t>
            </a:r>
            <a:r>
              <a:rPr lang="el-GR" sz="2400" dirty="0" smtClean="0"/>
              <a:t>των</a:t>
            </a:r>
            <a:r>
              <a:rPr lang="en-US" sz="2400" dirty="0" smtClean="0"/>
              <a:t> </a:t>
            </a:r>
            <a:r>
              <a:rPr lang="el-GR" sz="2400" dirty="0" smtClean="0"/>
              <a:t>Περιφερειών</a:t>
            </a:r>
            <a:r>
              <a:rPr lang="el-GR" sz="2400" dirty="0" smtClean="0"/>
              <a:t>, κατά τη διαδικασία του άρθρου 241 </a:t>
            </a:r>
            <a:r>
              <a:rPr lang="el-GR" sz="2400" dirty="0" smtClean="0"/>
              <a:t>του</a:t>
            </a:r>
            <a:r>
              <a:rPr lang="en-US" sz="2400" dirty="0" smtClean="0"/>
              <a:t> </a:t>
            </a:r>
            <a:r>
              <a:rPr lang="el-GR" sz="2400" dirty="0" smtClean="0"/>
              <a:t>ν</a:t>
            </a:r>
            <a:r>
              <a:rPr lang="el-GR" sz="2400" dirty="0" smtClean="0"/>
              <a:t>. 3852/2010.</a:t>
            </a: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buSzPct val="84000"/>
              <a:buNone/>
            </a:pP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10000"/>
          </a:bodyPr>
          <a:lstStyle/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>
              <a:buSzPct val="84000"/>
              <a:buNone/>
            </a:pPr>
            <a:r>
              <a:rPr lang="el-GR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l-GR" sz="2400" b="1" dirty="0" smtClean="0"/>
              <a:t>Επίσης : το </a:t>
            </a:r>
            <a:r>
              <a:rPr lang="el-GR" sz="2400" b="1" dirty="0" smtClean="0">
                <a:solidFill>
                  <a:srgbClr val="FF0000"/>
                </a:solidFill>
              </a:rPr>
              <a:t>Ενιαίο </a:t>
            </a:r>
            <a:r>
              <a:rPr lang="el-GR" sz="2400" b="1" dirty="0" err="1" smtClean="0">
                <a:solidFill>
                  <a:srgbClr val="FF0000"/>
                </a:solidFill>
              </a:rPr>
              <a:t>Γεωπληροφοριακό</a:t>
            </a:r>
            <a:r>
              <a:rPr lang="el-GR" sz="2400" b="1" dirty="0" smtClean="0">
                <a:solidFill>
                  <a:srgbClr val="FF0000"/>
                </a:solidFill>
              </a:rPr>
              <a:t> Σύστημα </a:t>
            </a:r>
            <a:r>
              <a:rPr lang="el-GR" sz="2400" b="1" dirty="0" smtClean="0"/>
              <a:t>(</a:t>
            </a:r>
            <a:r>
              <a:rPr lang="el-GR" sz="2400" b="1" dirty="0" err="1" smtClean="0"/>
              <a:t>αρθ</a:t>
            </a:r>
            <a:r>
              <a:rPr lang="el-GR" sz="2400" b="1" dirty="0" smtClean="0"/>
              <a:t>. 19) : </a:t>
            </a:r>
          </a:p>
          <a:p>
            <a:r>
              <a:rPr lang="el-GR" sz="2400" dirty="0" smtClean="0"/>
              <a:t>Στο πλαίσιο λειτουργίας του Εθνικού Μηχανισμού συνιστάται στη Γενική Διεύθυνση Πρόνοιας του Υπουργείου Εργασίας, Κοινωνικής Ασφάλισης και Κοινωνικής Αλληλεγγύης </a:t>
            </a:r>
            <a:r>
              <a:rPr lang="el-GR" sz="2400" b="1" dirty="0" smtClean="0"/>
              <a:t>Ενιαίο </a:t>
            </a:r>
            <a:r>
              <a:rPr lang="el-GR" sz="2400" b="1" dirty="0" err="1" smtClean="0"/>
              <a:t>Γεωπληροφοριακό</a:t>
            </a:r>
            <a:r>
              <a:rPr lang="el-GR" sz="2400" b="1" dirty="0" smtClean="0"/>
              <a:t> Σύστημα (Ε.ΓΠ.Σ.).</a:t>
            </a:r>
          </a:p>
          <a:p>
            <a:pPr>
              <a:buNone/>
            </a:pPr>
            <a:r>
              <a:rPr lang="el-GR" sz="2400" dirty="0" smtClean="0"/>
              <a:t>	Συλλέγει και επεξεργάζεται δεδομένα, πληροφορίες και συγκεντρωτικά στοιχεία στατιστικής φύσεως (σχετικά με την υλοποίησης της Εθνικής Στρατηγικής για την Κοινωνική Ένταξη).</a:t>
            </a:r>
          </a:p>
          <a:p>
            <a:r>
              <a:rPr lang="el-GR" sz="2400" dirty="0" smtClean="0"/>
              <a:t> Στο Ε.ΓΠ.Σ. συνιστώνται τρία (3) ενιαία μητρώα: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 - </a:t>
            </a:r>
            <a:r>
              <a:rPr lang="el-GR" sz="2400" dirty="0" smtClean="0"/>
              <a:t>Μητρώο </a:t>
            </a:r>
            <a:r>
              <a:rPr lang="el-GR" sz="2400" dirty="0" smtClean="0"/>
              <a:t>Ωφελούμενων </a:t>
            </a:r>
          </a:p>
          <a:p>
            <a:pPr>
              <a:buNone/>
            </a:pPr>
            <a:r>
              <a:rPr lang="el-GR" sz="2400" dirty="0" smtClean="0"/>
              <a:t>     - </a:t>
            </a:r>
            <a:r>
              <a:rPr lang="el-GR" sz="2400" dirty="0" smtClean="0"/>
              <a:t>Μητρώο </a:t>
            </a:r>
            <a:r>
              <a:rPr lang="el-GR" sz="2400" dirty="0" smtClean="0"/>
              <a:t>Φορέων</a:t>
            </a:r>
          </a:p>
          <a:p>
            <a:pPr>
              <a:buNone/>
            </a:pPr>
            <a:r>
              <a:rPr lang="el-G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 - </a:t>
            </a:r>
            <a:r>
              <a:rPr lang="el-GR" sz="2400" dirty="0" smtClean="0"/>
              <a:t>Μητρώο </a:t>
            </a:r>
            <a:r>
              <a:rPr lang="el-GR" sz="2400" dirty="0" smtClean="0"/>
              <a:t>Κοινωνικών Προγραμμάτων</a:t>
            </a:r>
            <a:endParaRPr lang="el-GR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- Ευθεία γραμμή σύνδεσης"/>
          <p:cNvCxnSpPr/>
          <p:nvPr/>
        </p:nvCxnSpPr>
        <p:spPr>
          <a:xfrm>
            <a:off x="395536" y="6165304"/>
            <a:ext cx="7848872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Τίτλος"/>
          <p:cNvSpPr>
            <a:spLocks noGrp="1"/>
          </p:cNvSpPr>
          <p:nvPr>
            <p:ph type="title"/>
          </p:nvPr>
        </p:nvSpPr>
        <p:spPr>
          <a:xfrm>
            <a:off x="304800" y="1"/>
            <a:ext cx="8686800" cy="476671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l-GR" sz="2200" b="1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Εθνικός   μηχανισμός  συντονισμού,  παρακολούθησης  &amp;  αξιολόγησης  πολιτικών κοινωνικής  ένταξης  &amp;  κοινωνικής  συνοχής</a:t>
            </a: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688632"/>
          </a:xfrm>
        </p:spPr>
        <p:txBody>
          <a:bodyPr>
            <a:normAutofit/>
          </a:bodyPr>
          <a:lstStyle/>
          <a:p>
            <a:pPr>
              <a:buSzPct val="84000"/>
              <a:buNone/>
            </a:pP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Αρχιτεκτονική</a:t>
            </a:r>
            <a:endParaRPr lang="el-GR" sz="2200" dirty="0">
              <a:solidFill>
                <a:srgbClr val="FF0000"/>
              </a:solidFill>
              <a:latin typeface="+mj-lt"/>
            </a:endParaRPr>
          </a:p>
          <a:p>
            <a:pPr>
              <a:buSzPct val="84000"/>
              <a:buNone/>
            </a:pPr>
            <a:r>
              <a:rPr lang="el-G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buSzPct val="84000"/>
              <a:buFont typeface="Arial" pitchFamily="34" charset="0"/>
              <a:buChar char="•"/>
            </a:pPr>
            <a:endParaRPr lang="el-GR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5422292"/>
              </p:ext>
            </p:extLst>
          </p:nvPr>
        </p:nvGraphicFramePr>
        <p:xfrm>
          <a:off x="107504" y="1340768"/>
          <a:ext cx="878497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6504">
                <a:tc>
                  <a:txBody>
                    <a:bodyPr/>
                    <a:lstStyle/>
                    <a:p>
                      <a:pPr algn="ctr"/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Κυβερνητικό Επίπεδο</a:t>
                      </a:r>
                    </a:p>
                    <a:p>
                      <a:pPr algn="ctr"/>
                      <a:endParaRPr lang="el-GR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  Δ/</a:t>
                      </a:r>
                      <a:r>
                        <a:rPr lang="el-GR" sz="2000" b="0" dirty="0" err="1">
                          <a:solidFill>
                            <a:schemeClr val="bg1"/>
                          </a:solidFill>
                          <a:latin typeface="+mj-lt"/>
                        </a:rPr>
                        <a:t>νση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l-GR" sz="2000" b="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Κοιν.Ένταξης&amp;Κοιν.Συνοχής</a:t>
                      </a:r>
                      <a:endParaRPr lang="el-GR" sz="2000" b="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 Δ/</a:t>
                      </a:r>
                      <a:r>
                        <a:rPr lang="el-GR" sz="2000" b="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νση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Καταπολέμηση Φτώχειας</a:t>
                      </a: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ΕΚΚΑ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ΕΙΕΑΔ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ΟΑΕΔ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Συναρμόδια Υπουργεία/υπηρεσίες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Εθν. Αρχή Συντονισμού, 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 διαχειριστικές, επιτελικές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dirty="0">
                          <a:solidFill>
                            <a:schemeClr val="bg1"/>
                          </a:solidFill>
                          <a:latin typeface="+mj-lt"/>
                        </a:rPr>
                        <a:t>Εθνική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Επιτροπή Κοινωνικής Προστασίας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Ενιαίο </a:t>
                      </a:r>
                      <a:r>
                        <a:rPr lang="el-GR" sz="2000" b="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Γεωπληροφοριακό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Σύστημα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    - Μητρώο </a:t>
                      </a:r>
                      <a:r>
                        <a:rPr lang="el-GR" sz="20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ωφελουμένων</a:t>
                      </a:r>
                      <a:endParaRPr lang="el-GR" sz="2000" b="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    - Μητρώο </a:t>
                      </a:r>
                      <a:r>
                        <a:rPr lang="el-GR" sz="2000" b="0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κοιν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. προγραμμάτων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    - Μητρώο φορέων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     - </a:t>
                      </a:r>
                      <a:r>
                        <a:rPr lang="el-GR" sz="20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3 </a:t>
                      </a:r>
                      <a:r>
                        <a:rPr lang="el-GR" sz="20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Υποσυστήματα</a:t>
                      </a:r>
                      <a:endParaRPr lang="el-GR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err="1">
                          <a:latin typeface="+mj-lt"/>
                        </a:rPr>
                        <a:t>Αυτοδιοικητικό</a:t>
                      </a:r>
                      <a:r>
                        <a:rPr lang="el-GR" sz="2000" b="1" dirty="0">
                          <a:latin typeface="+mj-lt"/>
                        </a:rPr>
                        <a:t> </a:t>
                      </a:r>
                      <a:r>
                        <a:rPr lang="el-GR" sz="2000" b="1" baseline="0" dirty="0">
                          <a:latin typeface="+mj-lt"/>
                        </a:rPr>
                        <a:t> επίπεδο</a:t>
                      </a:r>
                    </a:p>
                    <a:p>
                      <a:pPr algn="ctr"/>
                      <a:endParaRPr lang="el-GR" sz="2000" baseline="0" dirty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dirty="0"/>
                        <a:t>Δ/</a:t>
                      </a:r>
                      <a:r>
                        <a:rPr lang="el-GR" sz="2000" dirty="0" err="1"/>
                        <a:t>νσεις</a:t>
                      </a:r>
                      <a:r>
                        <a:rPr lang="el-GR" sz="2000" dirty="0"/>
                        <a:t> Κοινωνικής Μέριμνας των Περιφερειών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dirty="0"/>
                        <a:t>Περιφερειακά</a:t>
                      </a:r>
                      <a:r>
                        <a:rPr lang="el-GR" sz="2000" baseline="0" dirty="0"/>
                        <a:t> Παρατηρητήρια Κοινωνικής Ένταξης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aseline="0" dirty="0"/>
                        <a:t>Κοινωνικές υπηρεσίες δήμων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aseline="0" dirty="0"/>
                        <a:t>Κέντρα Κοινότητας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aseline="0" dirty="0"/>
                        <a:t>Περιφερειακή </a:t>
                      </a:r>
                      <a:r>
                        <a:rPr lang="el-GR" sz="2000" baseline="0" dirty="0" smtClean="0"/>
                        <a:t>Επιτροπή Διαβούλευσης</a:t>
                      </a:r>
                      <a:endParaRPr lang="el-GR" sz="2000" baseline="0" dirty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sz="2000" baseline="0" dirty="0"/>
                        <a:t>Δημοτική Επιτροπή Διαβούλευσης</a:t>
                      </a:r>
                      <a:endParaRPr lang="el-GR" sz="20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7" name="6 - Ευθεία γραμμή σύνδεσης"/>
          <p:cNvCxnSpPr/>
          <p:nvPr/>
        </p:nvCxnSpPr>
        <p:spPr>
          <a:xfrm>
            <a:off x="539552" y="1772816"/>
            <a:ext cx="799288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1993</Words>
  <Application>Microsoft Office PowerPoint</Application>
  <PresentationFormat>Προβολή στην οθόνη (4:3)</PresentationFormat>
  <Paragraphs>460</Paragraphs>
  <Slides>30</Slides>
  <Notes>18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Θέμα του Office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Εθνικός μηχανισμός συντονισμού, παρακολούθησης &amp; αξιολόγησης πολιτικών κοινωνικής ένταξης &amp; κοινωνικής συνοχής</vt:lpstr>
      <vt:lpstr>Εθνικός μηχανισμός συντονισμού, παρακολούθησης &amp; αξιολόγησης πολιτικών κοινωνικής ένταξης &amp; κοινωνικής συνοχής</vt:lpstr>
      <vt:lpstr>Εθνικός μηχανισμός συντονισμού, παρακολούθησης &amp; αξιολόγησης πολιτικών κοινωνικής ένταξης &amp; κοινωνικής συνοχής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Εθνικός   μηχανισμός  συντονισμού,  παρακολούθησης  &amp;  αξιολόγησης  πολιτικών κοινωνικής  ένταξης  &amp;  κοινωνικής  συνοχής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  <vt:lpstr>  Εθνικός   μηχανισμός  συντονισμού,  παρακολούθησης  &amp;  αξιολόγησης  πολιτικών κοινωνικής  ένταξης  &amp;  κοινωνικής  συνοχής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NTONTI EUGENIA</dc:creator>
  <cp:lastModifiedBy>user</cp:lastModifiedBy>
  <cp:revision>112</cp:revision>
  <dcterms:created xsi:type="dcterms:W3CDTF">2017-07-26T11:50:16Z</dcterms:created>
  <dcterms:modified xsi:type="dcterms:W3CDTF">2017-10-23T13:47:55Z</dcterms:modified>
</cp:coreProperties>
</file>