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57" r:id="rId3"/>
    <p:sldId id="260" r:id="rId4"/>
    <p:sldId id="261" r:id="rId5"/>
    <p:sldId id="262" r:id="rId6"/>
    <p:sldId id="276" r:id="rId7"/>
    <p:sldId id="273" r:id="rId8"/>
    <p:sldId id="274" r:id="rId9"/>
    <p:sldId id="275" r:id="rId10"/>
    <p:sldId id="270" r:id="rId11"/>
  </p:sldIdLst>
  <p:sldSz cx="9144000" cy="6858000" type="screen4x3"/>
  <p:notesSz cx="6858000" cy="9926638"/>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EEC3E53-DEBF-48B5-98AE-A7ACF6A66639}" type="datetimeFigureOut">
              <a:rPr lang="en-US"/>
              <a:pPr>
                <a:defRPr/>
              </a:pPr>
              <a:t>11/19/2017</a:t>
            </a:fld>
            <a:endParaRPr lang="en-US"/>
          </a:p>
        </p:txBody>
      </p:sp>
      <p:sp>
        <p:nvSpPr>
          <p:cNvPr id="4" name="Footer Placeholder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942816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03DCC8E2-6638-441A-8EBF-77F77BD42DF1}"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4B5673D-D06B-4ECC-9233-BF43307E22C0}" type="datetimeFigureOut">
              <a:rPr lang="en-US"/>
              <a:pPr>
                <a:defRPr/>
              </a:pPr>
              <a:t>11/19/2017</a:t>
            </a:fld>
            <a:endParaRPr lang="en-US"/>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714875"/>
            <a:ext cx="5486400"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718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942816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6250B47B-8548-43AD-A8EF-E65797C926C8}"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331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3316" name="Θέση αριθμού διαφάνειας 3"/>
          <p:cNvSpPr>
            <a:spLocks noGrp="1"/>
          </p:cNvSpPr>
          <p:nvPr>
            <p:ph type="sldNum" sz="quarter" idx="5"/>
          </p:nvPr>
        </p:nvSpPr>
        <p:spPr bwMode="auto">
          <a:noFill/>
          <a:ln>
            <a:miter lim="800000"/>
            <a:headEnd/>
            <a:tailEnd/>
          </a:ln>
        </p:spPr>
        <p:txBody>
          <a:bodyPr/>
          <a:lstStyle/>
          <a:p>
            <a:fld id="{5200D1F7-DDAC-4876-B2BF-11BF4A83B803}" type="slidenum">
              <a:rPr lang="en-US" altLang="el-GR"/>
              <a:pPr/>
              <a:t>1</a:t>
            </a:fld>
            <a:endParaRPr lang="en-US"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25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2532" name="Θέση αριθμού διαφάνειας 3"/>
          <p:cNvSpPr>
            <a:spLocks noGrp="1"/>
          </p:cNvSpPr>
          <p:nvPr>
            <p:ph type="sldNum" sz="quarter" idx="5"/>
          </p:nvPr>
        </p:nvSpPr>
        <p:spPr bwMode="auto">
          <a:noFill/>
          <a:ln>
            <a:miter lim="800000"/>
            <a:headEnd/>
            <a:tailEnd/>
          </a:ln>
        </p:spPr>
        <p:txBody>
          <a:bodyPr/>
          <a:lstStyle/>
          <a:p>
            <a:fld id="{B18AFB83-7A5E-4508-81C5-64CD817BF030}" type="slidenum">
              <a:rPr lang="en-US" altLang="el-GR"/>
              <a:pPr/>
              <a:t>10</a:t>
            </a:fld>
            <a:endParaRPr lang="en-US"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33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340" name="Θέση αριθμού διαφάνειας 3"/>
          <p:cNvSpPr>
            <a:spLocks noGrp="1"/>
          </p:cNvSpPr>
          <p:nvPr>
            <p:ph type="sldNum" sz="quarter" idx="5"/>
          </p:nvPr>
        </p:nvSpPr>
        <p:spPr bwMode="auto">
          <a:noFill/>
          <a:ln>
            <a:miter lim="800000"/>
            <a:headEnd/>
            <a:tailEnd/>
          </a:ln>
        </p:spPr>
        <p:txBody>
          <a:bodyPr/>
          <a:lstStyle/>
          <a:p>
            <a:fld id="{53149B9B-11F2-4B36-B46D-696A761E2179}" type="slidenum">
              <a:rPr lang="en-US" altLang="el-GR"/>
              <a:pPr/>
              <a:t>2</a:t>
            </a:fld>
            <a:endParaRPr lang="en-US"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3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364" name="Θέση αριθμού διαφάνειας 3"/>
          <p:cNvSpPr>
            <a:spLocks noGrp="1"/>
          </p:cNvSpPr>
          <p:nvPr>
            <p:ph type="sldNum" sz="quarter" idx="5"/>
          </p:nvPr>
        </p:nvSpPr>
        <p:spPr bwMode="auto">
          <a:noFill/>
          <a:ln>
            <a:miter lim="800000"/>
            <a:headEnd/>
            <a:tailEnd/>
          </a:ln>
        </p:spPr>
        <p:txBody>
          <a:bodyPr/>
          <a:lstStyle/>
          <a:p>
            <a:fld id="{B3B5DEF2-15C1-4E88-A576-D645BF9ACB49}" type="slidenum">
              <a:rPr lang="en-US" altLang="el-GR"/>
              <a:pPr/>
              <a:t>3</a:t>
            </a:fld>
            <a:endParaRPr lang="en-US"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38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388" name="Θέση αριθμού διαφάνειας 3"/>
          <p:cNvSpPr>
            <a:spLocks noGrp="1"/>
          </p:cNvSpPr>
          <p:nvPr>
            <p:ph type="sldNum" sz="quarter" idx="5"/>
          </p:nvPr>
        </p:nvSpPr>
        <p:spPr bwMode="auto">
          <a:noFill/>
          <a:ln>
            <a:miter lim="800000"/>
            <a:headEnd/>
            <a:tailEnd/>
          </a:ln>
        </p:spPr>
        <p:txBody>
          <a:bodyPr/>
          <a:lstStyle/>
          <a:p>
            <a:fld id="{370D2671-35FE-4940-835A-7F94B4ED3B3B}" type="slidenum">
              <a:rPr lang="en-US" altLang="el-GR"/>
              <a:pPr/>
              <a:t>4</a:t>
            </a:fld>
            <a:endParaRPr lang="en-US"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741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7412" name="Θέση αριθμού διαφάνειας 3"/>
          <p:cNvSpPr>
            <a:spLocks noGrp="1"/>
          </p:cNvSpPr>
          <p:nvPr>
            <p:ph type="sldNum" sz="quarter" idx="5"/>
          </p:nvPr>
        </p:nvSpPr>
        <p:spPr bwMode="auto">
          <a:noFill/>
          <a:ln>
            <a:miter lim="800000"/>
            <a:headEnd/>
            <a:tailEnd/>
          </a:ln>
        </p:spPr>
        <p:txBody>
          <a:bodyPr/>
          <a:lstStyle/>
          <a:p>
            <a:fld id="{F8936A3B-2EBA-47D9-BEE9-FB842A21BBAA}" type="slidenum">
              <a:rPr lang="en-US" altLang="el-GR"/>
              <a:pPr/>
              <a:t>5</a:t>
            </a:fld>
            <a:endParaRPr lang="en-US"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843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8436" name="Θέση αριθμού διαφάνειας 3"/>
          <p:cNvSpPr>
            <a:spLocks noGrp="1"/>
          </p:cNvSpPr>
          <p:nvPr>
            <p:ph type="sldNum" sz="quarter" idx="5"/>
          </p:nvPr>
        </p:nvSpPr>
        <p:spPr bwMode="auto">
          <a:noFill/>
          <a:ln>
            <a:miter lim="800000"/>
            <a:headEnd/>
            <a:tailEnd/>
          </a:ln>
        </p:spPr>
        <p:txBody>
          <a:bodyPr/>
          <a:lstStyle/>
          <a:p>
            <a:fld id="{2069B288-1977-4779-A3F0-9821456CEBD8}" type="slidenum">
              <a:rPr lang="en-US" altLang="el-GR"/>
              <a:pPr/>
              <a:t>6</a:t>
            </a:fld>
            <a:endParaRPr lang="en-US"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945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9460" name="Θέση αριθμού διαφάνειας 3"/>
          <p:cNvSpPr>
            <a:spLocks noGrp="1"/>
          </p:cNvSpPr>
          <p:nvPr>
            <p:ph type="sldNum" sz="quarter" idx="5"/>
          </p:nvPr>
        </p:nvSpPr>
        <p:spPr bwMode="auto">
          <a:noFill/>
          <a:ln>
            <a:miter lim="800000"/>
            <a:headEnd/>
            <a:tailEnd/>
          </a:ln>
        </p:spPr>
        <p:txBody>
          <a:bodyPr/>
          <a:lstStyle/>
          <a:p>
            <a:fld id="{E23D0ABC-2C68-4A0D-93FF-59FA8250E026}" type="slidenum">
              <a:rPr lang="en-US" altLang="el-GR"/>
              <a:pPr/>
              <a:t>7</a:t>
            </a:fld>
            <a:endParaRPr lang="en-US"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48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484" name="Θέση αριθμού διαφάνειας 3"/>
          <p:cNvSpPr>
            <a:spLocks noGrp="1"/>
          </p:cNvSpPr>
          <p:nvPr>
            <p:ph type="sldNum" sz="quarter" idx="5"/>
          </p:nvPr>
        </p:nvSpPr>
        <p:spPr bwMode="auto">
          <a:noFill/>
          <a:ln>
            <a:miter lim="800000"/>
            <a:headEnd/>
            <a:tailEnd/>
          </a:ln>
        </p:spPr>
        <p:txBody>
          <a:bodyPr/>
          <a:lstStyle/>
          <a:p>
            <a:fld id="{9E10E9D0-5605-436E-8C3E-DD6B9DC1CECD}" type="slidenum">
              <a:rPr lang="en-US" altLang="el-GR"/>
              <a:pPr/>
              <a:t>8</a:t>
            </a:fld>
            <a:endParaRPr lang="en-US"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50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508" name="Θέση αριθμού διαφάνειας 3"/>
          <p:cNvSpPr>
            <a:spLocks noGrp="1"/>
          </p:cNvSpPr>
          <p:nvPr>
            <p:ph type="sldNum" sz="quarter" idx="5"/>
          </p:nvPr>
        </p:nvSpPr>
        <p:spPr bwMode="auto">
          <a:noFill/>
          <a:ln>
            <a:miter lim="800000"/>
            <a:headEnd/>
            <a:tailEnd/>
          </a:ln>
        </p:spPr>
        <p:txBody>
          <a:bodyPr/>
          <a:lstStyle/>
          <a:p>
            <a:fld id="{C814D1BB-F8ED-480F-A324-50516CC93BCD}" type="slidenum">
              <a:rPr lang="en-US" altLang="el-GR"/>
              <a:pPr/>
              <a:t>9</a:t>
            </a:fld>
            <a:endParaRPr lang="en-US"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68F6B2A-88AD-4EBD-8619-8FBF6C36831B}" type="datetime1">
              <a:rPr lang="en-US"/>
              <a:pPr>
                <a:defRPr/>
              </a:pPr>
              <a:t>11/19/2017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264EE4-DF9B-4CCA-B0E9-85EBB1454CBA}" type="slidenum">
              <a:rPr lang="en-US" altLang="el-GR"/>
              <a:pPr>
                <a:defRPr/>
              </a:pPr>
              <a:t>‹#›</a:t>
            </a:fld>
            <a:endParaRPr lang="en-US"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9CFEB7-3B3E-47BF-89F8-D796F27D99D9}" type="datetime1">
              <a:rPr lang="en-US"/>
              <a:pPr>
                <a:defRPr/>
              </a:pPr>
              <a:t>11/19/2017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0A7F99-6FA5-4D97-9B0C-62DC2C369BC4}" type="slidenum">
              <a:rPr lang="en-US" altLang="el-GR"/>
              <a:pPr>
                <a:defRPr/>
              </a:pPr>
              <a:t>‹#›</a:t>
            </a:fld>
            <a:endParaRPr lang="en-US"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F4EC4F-6B24-421A-8026-8A1DBB937E71}" type="datetime1">
              <a:rPr lang="en-US"/>
              <a:pPr>
                <a:defRPr/>
              </a:pPr>
              <a:t>11/19/2017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E7CFEC-D126-46B8-A7ED-DA4FA5BFE457}" type="slidenum">
              <a:rPr lang="en-US" altLang="el-GR"/>
              <a:pPr>
                <a:defRPr/>
              </a:pPr>
              <a:t>‹#›</a:t>
            </a:fld>
            <a:endParaRPr lang="en-US"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D499F0-0AC3-4C42-B7C2-A9FC891CA167}" type="datetime1">
              <a:rPr lang="en-US"/>
              <a:pPr>
                <a:defRPr/>
              </a:pPr>
              <a:t>11/19/2017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FF6FF4-D003-48A7-9F24-E448C38B4D33}" type="slidenum">
              <a:rPr lang="en-US" altLang="el-GR"/>
              <a:pPr>
                <a:defRPr/>
              </a:pPr>
              <a:t>‹#›</a:t>
            </a:fld>
            <a:endParaRPr lang="en-US"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C4A03B-49E4-4D02-8499-ADF1B13C0C3C}" type="datetime1">
              <a:rPr lang="en-US"/>
              <a:pPr>
                <a:defRPr/>
              </a:pPr>
              <a:t>11/19/2017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E935E7-95E2-4C42-B803-2EA2296059D8}" type="slidenum">
              <a:rPr lang="en-US" altLang="el-GR"/>
              <a:pPr>
                <a:defRPr/>
              </a:pPr>
              <a:t>‹#›</a:t>
            </a:fld>
            <a:endParaRPr lang="en-US"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32CCC2-8807-49D9-94B0-A09B8A98F310}" type="datetime1">
              <a:rPr lang="en-US"/>
              <a:pPr>
                <a:defRPr/>
              </a:pPr>
              <a:t>11/19/2017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99C5B7-DB65-4891-8CF1-4FA264C75BD3}" type="slidenum">
              <a:rPr lang="en-US" altLang="el-GR"/>
              <a:pPr>
                <a:defRPr/>
              </a:pPr>
              <a:t>‹#›</a:t>
            </a:fld>
            <a:endParaRPr lang="en-US"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8CB460-3A06-48AB-B786-E57B8754985E}" type="datetime1">
              <a:rPr lang="en-US"/>
              <a:pPr>
                <a:defRPr/>
              </a:pPr>
              <a:t>11/19/2017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1F4508-FFEB-4D46-8B0F-A66283B62CD9}" type="slidenum">
              <a:rPr lang="en-US" altLang="el-GR"/>
              <a:pPr>
                <a:defRPr/>
              </a:pPr>
              <a:t>‹#›</a:t>
            </a:fld>
            <a:endParaRPr lang="en-US"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ECE66C1-676D-42D9-925F-32D990DC3B3A}" type="datetime1">
              <a:rPr lang="en-US"/>
              <a:pPr>
                <a:defRPr/>
              </a:pPr>
              <a:t>11/19/2017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E079A8-4A10-41D2-9B3C-A5C7DB9A826E}" type="slidenum">
              <a:rPr lang="en-US" altLang="el-GR"/>
              <a:pPr>
                <a:defRPr/>
              </a:pPr>
              <a:t>‹#›</a:t>
            </a:fld>
            <a:endParaRPr lang="en-US"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49DE89-9064-4E29-989F-971DFB074AB4}" type="datetime1">
              <a:rPr lang="en-US"/>
              <a:pPr>
                <a:defRPr/>
              </a:pPr>
              <a:t>11/19/2017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E9087F4-0F54-4492-BA1C-F0EE0FDC0167}" type="slidenum">
              <a:rPr lang="en-US" altLang="el-GR"/>
              <a:pPr>
                <a:defRPr/>
              </a:pPr>
              <a:t>‹#›</a:t>
            </a:fld>
            <a:endParaRPr lang="en-US"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AFE75D-5AF2-4C2E-ACCE-F43CC753AA4C}" type="datetime1">
              <a:rPr lang="en-US"/>
              <a:pPr>
                <a:defRPr/>
              </a:pPr>
              <a:t>11/19/2017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D63CE3-4AAB-44FB-A261-6C9675CF661C}" type="slidenum">
              <a:rPr lang="en-US" altLang="el-GR"/>
              <a:pPr>
                <a:defRPr/>
              </a:pPr>
              <a:t>‹#›</a:t>
            </a:fld>
            <a:endParaRPr lang="en-US"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D98FCF-A8A4-478B-856E-70C57342AA4E}" type="datetime1">
              <a:rPr lang="en-US"/>
              <a:pPr>
                <a:defRPr/>
              </a:pPr>
              <a:t>11/19/2017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8C9CD8-2D7D-4511-9FD3-C656F7FF31B3}" type="slidenum">
              <a:rPr lang="en-US" altLang="el-GR"/>
              <a:pPr>
                <a:defRPr/>
              </a:pPr>
              <a:t>‹#›</a:t>
            </a:fld>
            <a:endParaRPr lang="en-US"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7801B2D-1BFE-40B4-A0DB-D553E28D04AB}" type="datetime1">
              <a:rPr lang="en-US"/>
              <a:pPr>
                <a:defRPr/>
              </a:pPr>
              <a:t>11/19/2017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077553D6-9A75-4856-A12B-43D35CA206FB}"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irkchri@mou.gr"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2825750" y="2217738"/>
            <a:ext cx="5354638" cy="2052637"/>
          </a:xfrm>
        </p:spPr>
        <p:txBody>
          <a:bodyPr anchor="t"/>
          <a:lstStyle/>
          <a:p>
            <a:pPr eaLnBrk="1" hangingPunct="1"/>
            <a:r>
              <a:rPr lang="el-GR" altLang="el-GR" sz="2000" b="1" dirty="0" smtClean="0">
                <a:solidFill>
                  <a:srgbClr val="404040"/>
                </a:solidFill>
                <a:latin typeface="Verdana" pitchFamily="34" charset="0"/>
                <a:ea typeface="Verdana" pitchFamily="34" charset="0"/>
                <a:cs typeface="Verdana" pitchFamily="34" charset="0"/>
              </a:rPr>
              <a:t>ΠΕΡΙΦΕΡΕΙΑΚΑ ΕΠΙΧΕΙΡΗΣΙΑΚΑ ΠΡΟΓΡΑΜΜΑΤΑ</a:t>
            </a:r>
            <a:br>
              <a:rPr lang="el-GR" altLang="el-GR" sz="2000" b="1" dirty="0" smtClean="0">
                <a:solidFill>
                  <a:srgbClr val="404040"/>
                </a:solidFill>
                <a:latin typeface="Verdana" pitchFamily="34" charset="0"/>
                <a:ea typeface="Verdana" pitchFamily="34" charset="0"/>
                <a:cs typeface="Verdana" pitchFamily="34" charset="0"/>
              </a:rPr>
            </a:br>
            <a:r>
              <a:rPr lang="el-GR" altLang="el-GR" sz="2000" b="1" dirty="0" smtClean="0">
                <a:solidFill>
                  <a:srgbClr val="404040"/>
                </a:solidFill>
                <a:latin typeface="Verdana" pitchFamily="34" charset="0"/>
                <a:ea typeface="Verdana" pitchFamily="34" charset="0"/>
                <a:cs typeface="Verdana" pitchFamily="34" charset="0"/>
              </a:rPr>
              <a:t/>
            </a:r>
            <a:br>
              <a:rPr lang="el-GR" altLang="el-GR" sz="2000" b="1" dirty="0" smtClean="0">
                <a:solidFill>
                  <a:srgbClr val="404040"/>
                </a:solidFill>
                <a:latin typeface="Verdana" pitchFamily="34" charset="0"/>
                <a:ea typeface="Verdana" pitchFamily="34" charset="0"/>
                <a:cs typeface="Verdana" pitchFamily="34" charset="0"/>
              </a:rPr>
            </a:br>
            <a:r>
              <a:rPr lang="el-GR" altLang="el-GR" sz="2000" b="1" dirty="0" smtClean="0">
                <a:solidFill>
                  <a:srgbClr val="404040"/>
                </a:solidFill>
                <a:latin typeface="Verdana" pitchFamily="34" charset="0"/>
                <a:ea typeface="Verdana" pitchFamily="34" charset="0"/>
                <a:cs typeface="Verdana" pitchFamily="34" charset="0"/>
              </a:rPr>
              <a:t>Ημερίδα για τη λειτουργία των </a:t>
            </a:r>
            <a:r>
              <a:rPr lang="el-GR" altLang="el-GR" sz="1800" b="1" dirty="0" smtClean="0">
                <a:solidFill>
                  <a:srgbClr val="404040"/>
                </a:solidFill>
                <a:latin typeface="Verdana" pitchFamily="34" charset="0"/>
                <a:ea typeface="Verdana" pitchFamily="34" charset="0"/>
                <a:cs typeface="Verdana" pitchFamily="34" charset="0"/>
              </a:rPr>
              <a:t>Κέντρων Κοινότητας</a:t>
            </a:r>
            <a:r>
              <a:rPr lang="en-US" altLang="el-GR" sz="2000" b="1" dirty="0" smtClean="0">
                <a:solidFill>
                  <a:srgbClr val="404040"/>
                </a:solidFill>
                <a:latin typeface="Verdana" pitchFamily="34" charset="0"/>
                <a:ea typeface="Verdana" pitchFamily="34" charset="0"/>
                <a:cs typeface="Verdana" pitchFamily="34" charset="0"/>
              </a:rPr>
              <a:t/>
            </a:r>
            <a:br>
              <a:rPr lang="en-US" altLang="el-GR" sz="2000" b="1" dirty="0" smtClean="0">
                <a:solidFill>
                  <a:srgbClr val="404040"/>
                </a:solidFill>
                <a:latin typeface="Verdana" pitchFamily="34" charset="0"/>
                <a:ea typeface="Verdana" pitchFamily="34" charset="0"/>
                <a:cs typeface="Verdana" pitchFamily="34" charset="0"/>
              </a:rPr>
            </a:br>
            <a:endParaRPr lang="en-US" altLang="el-GR" sz="2000" b="1" dirty="0" smtClean="0">
              <a:solidFill>
                <a:srgbClr val="404040"/>
              </a:solidFill>
              <a:latin typeface="Verdana" pitchFamily="34" charset="0"/>
              <a:ea typeface="Verdana" pitchFamily="34" charset="0"/>
              <a:cs typeface="Verdana" pitchFamily="34" charset="0"/>
            </a:endParaRPr>
          </a:p>
        </p:txBody>
      </p:sp>
      <p:sp>
        <p:nvSpPr>
          <p:cNvPr id="2051" name="Subtitle 2"/>
          <p:cNvSpPr>
            <a:spLocks noGrp="1"/>
          </p:cNvSpPr>
          <p:nvPr>
            <p:ph type="subTitle" idx="1"/>
          </p:nvPr>
        </p:nvSpPr>
        <p:spPr>
          <a:xfrm>
            <a:off x="4097338" y="4171950"/>
            <a:ext cx="4365625" cy="1414463"/>
          </a:xfrm>
        </p:spPr>
        <p:txBody>
          <a:bodyPr/>
          <a:lstStyle/>
          <a:p>
            <a:pPr eaLnBrk="1" hangingPunct="1">
              <a:lnSpc>
                <a:spcPct val="80000"/>
              </a:lnSpc>
            </a:pPr>
            <a:endParaRPr lang="en-US" altLang="el-GR" sz="1800" dirty="0" smtClean="0">
              <a:solidFill>
                <a:schemeClr val="tx1"/>
              </a:solidFill>
            </a:endParaRPr>
          </a:p>
          <a:p>
            <a:pPr eaLnBrk="1" hangingPunct="1">
              <a:lnSpc>
                <a:spcPct val="80000"/>
              </a:lnSpc>
            </a:pPr>
            <a:endParaRPr lang="el-GR" altLang="el-GR" sz="1800" dirty="0" smtClean="0">
              <a:solidFill>
                <a:schemeClr val="tx1"/>
              </a:solidFill>
            </a:endParaRPr>
          </a:p>
          <a:p>
            <a:pPr eaLnBrk="1" hangingPunct="1">
              <a:lnSpc>
                <a:spcPct val="80000"/>
              </a:lnSpc>
            </a:pPr>
            <a:r>
              <a:rPr lang="el-GR" altLang="el-GR" sz="1500" dirty="0" smtClean="0">
                <a:solidFill>
                  <a:schemeClr val="tx1"/>
                </a:solidFill>
                <a:latin typeface="Verdana" pitchFamily="34" charset="0"/>
                <a:ea typeface="Verdana" pitchFamily="34" charset="0"/>
                <a:cs typeface="Verdana" pitchFamily="34" charset="0"/>
              </a:rPr>
              <a:t>Χρήστος Κύρκογλου</a:t>
            </a:r>
            <a:endParaRPr lang="el-GR" altLang="el-GR" sz="1500" dirty="0" smtClean="0">
              <a:solidFill>
                <a:schemeClr val="tx1"/>
              </a:solidFill>
              <a:latin typeface="Verdana" pitchFamily="34" charset="0"/>
              <a:ea typeface="Verdana" pitchFamily="34" charset="0"/>
              <a:cs typeface="Verdana" pitchFamily="34" charset="0"/>
            </a:endParaRPr>
          </a:p>
          <a:p>
            <a:pPr eaLnBrk="1" hangingPunct="1">
              <a:lnSpc>
                <a:spcPct val="80000"/>
              </a:lnSpc>
            </a:pPr>
            <a:r>
              <a:rPr lang="el-GR" altLang="el-GR" sz="1500" dirty="0" smtClean="0">
                <a:solidFill>
                  <a:schemeClr val="tx1"/>
                </a:solidFill>
                <a:latin typeface="Verdana" pitchFamily="34" charset="0"/>
                <a:ea typeface="Verdana" pitchFamily="34" charset="0"/>
                <a:cs typeface="Verdana" pitchFamily="34" charset="0"/>
              </a:rPr>
              <a:t>          </a:t>
            </a:r>
          </a:p>
          <a:p>
            <a:pPr eaLnBrk="1" hangingPunct="1">
              <a:lnSpc>
                <a:spcPct val="80000"/>
              </a:lnSpc>
            </a:pPr>
            <a:r>
              <a:rPr lang="el-GR" altLang="el-GR" sz="1500" dirty="0" smtClean="0">
                <a:solidFill>
                  <a:schemeClr val="tx1"/>
                </a:solidFill>
                <a:latin typeface="Verdana" pitchFamily="34" charset="0"/>
                <a:ea typeface="Verdana" pitchFamily="34" charset="0"/>
                <a:cs typeface="Verdana" pitchFamily="34" charset="0"/>
              </a:rPr>
              <a:t>Προϊστάμενος</a:t>
            </a:r>
            <a:r>
              <a:rPr lang="el-GR" altLang="el-GR" sz="1500" dirty="0" smtClean="0">
                <a:solidFill>
                  <a:schemeClr val="tx1"/>
                </a:solidFill>
                <a:latin typeface="Verdana" pitchFamily="34" charset="0"/>
                <a:ea typeface="Verdana" pitchFamily="34" charset="0"/>
                <a:cs typeface="Verdana" pitchFamily="34" charset="0"/>
              </a:rPr>
              <a:t> </a:t>
            </a:r>
            <a:r>
              <a:rPr lang="el-GR" altLang="el-GR" sz="1500" dirty="0" smtClean="0">
                <a:solidFill>
                  <a:schemeClr val="tx1"/>
                </a:solidFill>
                <a:latin typeface="Verdana" pitchFamily="34" charset="0"/>
                <a:ea typeface="Verdana" pitchFamily="34" charset="0"/>
                <a:cs typeface="Verdana" pitchFamily="34" charset="0"/>
              </a:rPr>
              <a:t>Μονάδας Β΄ ΕΥΣΕΚΤ</a:t>
            </a:r>
            <a:r>
              <a:rPr lang="en-US" altLang="el-GR" sz="1500" dirty="0" smtClean="0">
                <a:solidFill>
                  <a:schemeClr val="tx1"/>
                </a:solidFill>
                <a:latin typeface="Verdana" pitchFamily="34" charset="0"/>
                <a:ea typeface="Verdana" pitchFamily="34" charset="0"/>
                <a:cs typeface="Verdana" pitchFamily="34" charset="0"/>
              </a:rPr>
              <a:t>  </a:t>
            </a:r>
            <a:r>
              <a:rPr lang="en-US" altLang="el-GR" sz="1800" dirty="0" smtClean="0">
                <a:solidFill>
                  <a:schemeClr val="tx1"/>
                </a:solidFill>
                <a:latin typeface="Verdana" pitchFamily="34" charset="0"/>
                <a:ea typeface="Verdana" pitchFamily="34" charset="0"/>
                <a:cs typeface="Verdana"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250825" y="2046288"/>
            <a:ext cx="8435975" cy="3816350"/>
          </a:xfrm>
        </p:spPr>
        <p:txBody>
          <a:bodyPr/>
          <a:lstStyle/>
          <a:p>
            <a:pPr algn="ctr" eaLnBrk="1" hangingPunct="1">
              <a:lnSpc>
                <a:spcPct val="90000"/>
              </a:lnSpc>
              <a:buFont typeface="Arial" charset="0"/>
              <a:buNone/>
            </a:pPr>
            <a:endParaRPr lang="el-GR" altLang="el-GR" sz="1900" dirty="0" smtClean="0">
              <a:sym typeface="Wingdings" pitchFamily="2" charset="2"/>
            </a:endParaRPr>
          </a:p>
          <a:p>
            <a:pPr algn="ctr" eaLnBrk="1" hangingPunct="1">
              <a:lnSpc>
                <a:spcPct val="90000"/>
              </a:lnSpc>
              <a:buFont typeface="Arial" charset="0"/>
              <a:buNone/>
            </a:pPr>
            <a:endParaRPr lang="el-GR" altLang="el-GR" sz="1900" b="1" dirty="0" smtClean="0">
              <a:latin typeface="Verdana" pitchFamily="34" charset="0"/>
              <a:ea typeface="Verdana" pitchFamily="34" charset="0"/>
              <a:cs typeface="Verdana" pitchFamily="34" charset="0"/>
              <a:sym typeface="Wingdings" pitchFamily="2" charset="2"/>
            </a:endParaRPr>
          </a:p>
          <a:p>
            <a:pPr algn="ctr" eaLnBrk="1" hangingPunct="1">
              <a:lnSpc>
                <a:spcPct val="90000"/>
              </a:lnSpc>
              <a:buFont typeface="Arial" charset="0"/>
              <a:buNone/>
            </a:pPr>
            <a:endParaRPr lang="el-GR" altLang="el-GR" sz="1900" b="1" dirty="0" smtClean="0">
              <a:latin typeface="Verdana" pitchFamily="34" charset="0"/>
              <a:ea typeface="Verdana" pitchFamily="34" charset="0"/>
              <a:cs typeface="Verdana" pitchFamily="34" charset="0"/>
              <a:sym typeface="Wingdings" pitchFamily="2" charset="2"/>
            </a:endParaRPr>
          </a:p>
          <a:p>
            <a:pPr algn="ctr" eaLnBrk="1" hangingPunct="1">
              <a:lnSpc>
                <a:spcPct val="90000"/>
              </a:lnSpc>
              <a:buFont typeface="Arial" charset="0"/>
              <a:buNone/>
            </a:pPr>
            <a:r>
              <a:rPr lang="el-GR" altLang="el-GR" sz="2000" b="1" dirty="0" smtClean="0">
                <a:latin typeface="Verdana" pitchFamily="34" charset="0"/>
                <a:ea typeface="Verdana" pitchFamily="34" charset="0"/>
                <a:cs typeface="Verdana" pitchFamily="34" charset="0"/>
                <a:sym typeface="Wingdings" pitchFamily="2" charset="2"/>
              </a:rPr>
              <a:t>Ευχαριστώ για </a:t>
            </a:r>
            <a:r>
              <a:rPr lang="el-GR" altLang="el-GR" sz="2000" b="1" dirty="0" smtClean="0">
                <a:latin typeface="Verdana" pitchFamily="34" charset="0"/>
                <a:ea typeface="Verdana" pitchFamily="34" charset="0"/>
                <a:cs typeface="Verdana" pitchFamily="34" charset="0"/>
                <a:sym typeface="Wingdings" pitchFamily="2" charset="2"/>
              </a:rPr>
              <a:t>την προσοχή σας</a:t>
            </a:r>
            <a:r>
              <a:rPr lang="el-GR" altLang="el-GR" sz="2000" b="1" dirty="0" smtClean="0">
                <a:latin typeface="Verdana" pitchFamily="34" charset="0"/>
                <a:ea typeface="Verdana" pitchFamily="34" charset="0"/>
                <a:cs typeface="Verdana" pitchFamily="34" charset="0"/>
                <a:sym typeface="Wingdings" pitchFamily="2" charset="2"/>
              </a:rPr>
              <a:t>!</a:t>
            </a:r>
          </a:p>
          <a:p>
            <a:pPr algn="ctr" eaLnBrk="1" hangingPunct="1">
              <a:lnSpc>
                <a:spcPct val="90000"/>
              </a:lnSpc>
              <a:buFont typeface="Arial" charset="0"/>
              <a:buNone/>
            </a:pPr>
            <a:endParaRPr lang="el-GR" altLang="el-GR" sz="2000" b="1" dirty="0" smtClean="0">
              <a:latin typeface="Verdana" pitchFamily="34" charset="0"/>
              <a:ea typeface="Verdana" pitchFamily="34" charset="0"/>
              <a:cs typeface="Verdana" pitchFamily="34" charset="0"/>
              <a:sym typeface="Wingdings" pitchFamily="2" charset="2"/>
            </a:endParaRPr>
          </a:p>
          <a:p>
            <a:pPr algn="ctr" eaLnBrk="1" hangingPunct="1">
              <a:lnSpc>
                <a:spcPct val="90000"/>
              </a:lnSpc>
              <a:buFont typeface="Arial" charset="0"/>
              <a:buNone/>
            </a:pPr>
            <a:r>
              <a:rPr lang="el-GR" altLang="el-GR" sz="2000" b="1" dirty="0" smtClean="0">
                <a:latin typeface="Verdana" pitchFamily="34" charset="0"/>
                <a:ea typeface="Verdana" pitchFamily="34" charset="0"/>
                <a:cs typeface="Verdana" pitchFamily="34" charset="0"/>
                <a:sym typeface="Wingdings" pitchFamily="2" charset="2"/>
              </a:rPr>
              <a:t>Χρήστος Κύρκογλου</a:t>
            </a:r>
          </a:p>
          <a:p>
            <a:pPr algn="ctr" eaLnBrk="1" hangingPunct="1">
              <a:lnSpc>
                <a:spcPct val="90000"/>
              </a:lnSpc>
              <a:buFont typeface="Arial" charset="0"/>
              <a:buNone/>
            </a:pPr>
            <a:r>
              <a:rPr lang="el-GR" altLang="el-GR" sz="2000" b="1" dirty="0" smtClean="0">
                <a:latin typeface="Verdana" pitchFamily="34" charset="0"/>
                <a:ea typeface="Verdana" pitchFamily="34" charset="0"/>
                <a:cs typeface="Verdana" pitchFamily="34" charset="0"/>
                <a:sym typeface="Wingdings" pitchFamily="2" charset="2"/>
              </a:rPr>
              <a:t>210 52 71 402</a:t>
            </a:r>
          </a:p>
          <a:p>
            <a:pPr algn="ctr" eaLnBrk="1" hangingPunct="1">
              <a:lnSpc>
                <a:spcPct val="90000"/>
              </a:lnSpc>
              <a:buFont typeface="Arial" charset="0"/>
              <a:buNone/>
            </a:pPr>
            <a:r>
              <a:rPr lang="en-US" altLang="el-GR" sz="2000" b="1" dirty="0" smtClean="0">
                <a:latin typeface="Verdana" pitchFamily="34" charset="0"/>
                <a:ea typeface="Verdana" pitchFamily="34" charset="0"/>
                <a:cs typeface="Verdana" pitchFamily="34" charset="0"/>
                <a:sym typeface="Wingdings" pitchFamily="2" charset="2"/>
                <a:hlinkClick r:id="rId3"/>
              </a:rPr>
              <a:t>kirkchri@mou.gr</a:t>
            </a:r>
            <a:endParaRPr lang="en-US" altLang="el-GR" sz="2000" b="1" dirty="0" smtClean="0">
              <a:latin typeface="Verdana" pitchFamily="34" charset="0"/>
              <a:ea typeface="Verdana" pitchFamily="34" charset="0"/>
              <a:cs typeface="Verdana" pitchFamily="34" charset="0"/>
              <a:sym typeface="Wingdings" pitchFamily="2" charset="2"/>
            </a:endParaRPr>
          </a:p>
          <a:p>
            <a:pPr algn="ctr" eaLnBrk="1" hangingPunct="1">
              <a:lnSpc>
                <a:spcPct val="90000"/>
              </a:lnSpc>
              <a:buFont typeface="Arial" charset="0"/>
              <a:buNone/>
            </a:pPr>
            <a:r>
              <a:rPr lang="en-US" altLang="el-GR" sz="2000" b="1" dirty="0" smtClean="0">
                <a:latin typeface="Verdana" pitchFamily="34" charset="0"/>
                <a:ea typeface="Verdana" pitchFamily="34" charset="0"/>
                <a:cs typeface="Verdana" pitchFamily="34" charset="0"/>
                <a:sym typeface="Wingdings" pitchFamily="2" charset="2"/>
              </a:rPr>
              <a:t>www.esfhellas.gr</a:t>
            </a:r>
            <a:endParaRPr lang="el-GR" altLang="el-GR" sz="2000" b="1" dirty="0" smtClean="0">
              <a:latin typeface="Verdana" pitchFamily="34" charset="0"/>
              <a:ea typeface="Verdana" pitchFamily="34" charset="0"/>
              <a:cs typeface="Verdana" pitchFamily="34" charset="0"/>
              <a:sym typeface="Wingdings" pitchFamily="2" charset="2"/>
            </a:endParaRPr>
          </a:p>
          <a:p>
            <a:pPr algn="ctr" eaLnBrk="1" hangingPunct="1">
              <a:lnSpc>
                <a:spcPct val="90000"/>
              </a:lnSpc>
              <a:buFont typeface="Arial" charset="0"/>
              <a:buNone/>
            </a:pPr>
            <a:endParaRPr lang="en-US" altLang="el-GR" sz="2000" b="1" dirty="0" smtClean="0">
              <a:latin typeface="Verdana" pitchFamily="34" charset="0"/>
              <a:ea typeface="Verdana" pitchFamily="34" charset="0"/>
              <a:cs typeface="Verdana" pitchFamily="34" charset="0"/>
              <a:sym typeface="Wingdings" pitchFamily="2" charset="2"/>
            </a:endParaRPr>
          </a:p>
          <a:p>
            <a:pPr algn="ctr" eaLnBrk="1" hangingPunct="1">
              <a:lnSpc>
                <a:spcPct val="90000"/>
              </a:lnSpc>
              <a:buFont typeface="Arial" charset="0"/>
              <a:buNone/>
            </a:pPr>
            <a:endParaRPr lang="en-US" altLang="el-GR" sz="2000" b="1" dirty="0" smtClean="0">
              <a:latin typeface="Verdana" pitchFamily="34" charset="0"/>
              <a:ea typeface="Verdana" pitchFamily="34" charset="0"/>
              <a:cs typeface="Verdana" pitchFamily="34" charset="0"/>
              <a:sym typeface="Wingdings" pitchFamily="2" charset="2"/>
            </a:endParaRPr>
          </a:p>
          <a:p>
            <a:pPr algn="ctr" eaLnBrk="1" hangingPunct="1">
              <a:lnSpc>
                <a:spcPct val="90000"/>
              </a:lnSpc>
              <a:buFont typeface="Arial" charset="0"/>
              <a:buNone/>
            </a:pPr>
            <a:endParaRPr lang="en-US" altLang="el-GR" sz="2000" b="1" dirty="0" smtClean="0">
              <a:latin typeface="Verdana" pitchFamily="34" charset="0"/>
              <a:ea typeface="Verdana" pitchFamily="34" charset="0"/>
              <a:cs typeface="Verdana" pitchFamily="34" charset="0"/>
              <a:sym typeface="Wingdings" pitchFamily="2" charset="2"/>
            </a:endParaRPr>
          </a:p>
          <a:p>
            <a:pPr eaLnBrk="1" hangingPunct="1">
              <a:lnSpc>
                <a:spcPct val="90000"/>
              </a:lnSpc>
              <a:buFont typeface="Arial" charset="0"/>
              <a:buNone/>
            </a:pPr>
            <a:endParaRPr lang="en-US" altLang="el-GR" sz="2600" dirty="0" smtClean="0">
              <a:sym typeface="Wingdings" pitchFamily="2" charset="2"/>
            </a:endParaRPr>
          </a:p>
          <a:p>
            <a:pPr eaLnBrk="1" hangingPunct="1">
              <a:lnSpc>
                <a:spcPct val="90000"/>
              </a:lnSpc>
              <a:buFont typeface="Arial" charset="0"/>
              <a:buNone/>
            </a:pPr>
            <a:endParaRPr lang="en-US" altLang="el-GR" sz="2600" dirty="0" smtClean="0">
              <a:sym typeface="Wingdings" pitchFamily="2" charset="2"/>
            </a:endParaRPr>
          </a:p>
          <a:p>
            <a:pPr algn="ctr" eaLnBrk="1" hangingPunct="1">
              <a:lnSpc>
                <a:spcPct val="90000"/>
              </a:lnSpc>
              <a:buFont typeface="Arial" charset="0"/>
              <a:buNone/>
            </a:pPr>
            <a:endParaRPr lang="en-US" altLang="el-GR" sz="2200" dirty="0" smtClean="0">
              <a:sym typeface="Wingdings" pitchFamily="2" charset="2"/>
            </a:endParaRPr>
          </a:p>
          <a:p>
            <a:pPr lvl="1" eaLnBrk="1" hangingPunct="1">
              <a:lnSpc>
                <a:spcPct val="90000"/>
              </a:lnSpc>
              <a:buFont typeface="Wingdings" pitchFamily="2" charset="2"/>
              <a:buNone/>
            </a:pPr>
            <a:r>
              <a:rPr lang="en-US" altLang="el-GR" sz="1900" dirty="0" smtClean="0">
                <a:sym typeface="Wingdings" pitchFamily="2" charset="2"/>
              </a:rPr>
              <a:t>                                    </a:t>
            </a:r>
          </a:p>
          <a:p>
            <a:pPr lvl="1" eaLnBrk="1" hangingPunct="1">
              <a:lnSpc>
                <a:spcPct val="90000"/>
              </a:lnSpc>
              <a:buFont typeface="Wingdings" pitchFamily="2" charset="2"/>
              <a:buNone/>
            </a:pPr>
            <a:endParaRPr lang="en-US" altLang="el-GR" sz="2200" dirty="0" smtClean="0"/>
          </a:p>
        </p:txBody>
      </p:sp>
      <p:sp>
        <p:nvSpPr>
          <p:cNvPr id="12291" name="Slide Number Placeholder 3"/>
          <p:cNvSpPr txBox="1">
            <a:spLocks noGrp="1"/>
          </p:cNvSpPr>
          <p:nvPr/>
        </p:nvSpPr>
        <p:spPr bwMode="auto">
          <a:xfrm>
            <a:off x="8229600" y="890588"/>
            <a:ext cx="4572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l-GR" altLang="el-GR" sz="1600" b="1" smtClean="0">
              <a:solidFill>
                <a:schemeClr val="tx1">
                  <a:alpha val="36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33438" y="1225550"/>
            <a:ext cx="7067550" cy="820738"/>
          </a:xfrm>
        </p:spPr>
        <p:txBody>
          <a:bodyPr anchor="t"/>
          <a:lstStyle/>
          <a:p>
            <a:pPr eaLnBrk="1" hangingPunct="1"/>
            <a:r>
              <a:rPr lang="el-GR" altLang="el-GR" sz="2000" b="1" smtClean="0">
                <a:latin typeface="Verdana" pitchFamily="34" charset="0"/>
                <a:ea typeface="Verdana" pitchFamily="34" charset="0"/>
                <a:cs typeface="Verdana" pitchFamily="34" charset="0"/>
              </a:rPr>
              <a:t>Α. Στόχευση πολιτικής</a:t>
            </a:r>
            <a:endParaRPr lang="en-US" altLang="el-GR" sz="2000" b="1" smtClean="0">
              <a:latin typeface="Verdana" pitchFamily="34" charset="0"/>
              <a:ea typeface="Verdana" pitchFamily="34" charset="0"/>
              <a:cs typeface="Verdana" pitchFamily="34" charset="0"/>
            </a:endParaRPr>
          </a:p>
        </p:txBody>
      </p:sp>
      <p:sp>
        <p:nvSpPr>
          <p:cNvPr id="3075" name="Content Placeholder 2"/>
          <p:cNvSpPr>
            <a:spLocks noGrp="1"/>
          </p:cNvSpPr>
          <p:nvPr>
            <p:ph idx="1"/>
          </p:nvPr>
        </p:nvSpPr>
        <p:spPr>
          <a:xfrm>
            <a:off x="206375" y="2046288"/>
            <a:ext cx="8299450" cy="3379787"/>
          </a:xfrm>
        </p:spPr>
        <p:txBody>
          <a:bodyPr/>
          <a:lstStyle/>
          <a:p>
            <a:pPr eaLnBrk="1" hangingPunct="1">
              <a:buFont typeface="Wingdings" pitchFamily="2" charset="2"/>
              <a:buChar char="ü"/>
            </a:pPr>
            <a:r>
              <a:rPr lang="el-GR" altLang="el-GR" sz="2000" smtClean="0">
                <a:latin typeface="Verdana" pitchFamily="34" charset="0"/>
                <a:ea typeface="Verdana" pitchFamily="34" charset="0"/>
                <a:cs typeface="Verdana" pitchFamily="34" charset="0"/>
              </a:rPr>
              <a:t>Παροχή ενός ευρέως φάσματος ποιοτικών υπηρεσιών </a:t>
            </a:r>
            <a:r>
              <a:rPr lang="en-US" altLang="el-GR" sz="2000" smtClean="0">
                <a:latin typeface="Verdana" pitchFamily="34" charset="0"/>
                <a:ea typeface="Verdana" pitchFamily="34" charset="0"/>
                <a:cs typeface="Verdana" pitchFamily="34" charset="0"/>
              </a:rPr>
              <a:t>“One Stop Shop”</a:t>
            </a:r>
            <a:endParaRPr lang="el-GR" altLang="el-GR" sz="2000" smtClean="0">
              <a:latin typeface="Verdana" pitchFamily="34" charset="0"/>
              <a:ea typeface="Verdana" pitchFamily="34" charset="0"/>
              <a:cs typeface="Verdana" pitchFamily="34" charset="0"/>
            </a:endParaRPr>
          </a:p>
          <a:p>
            <a:pPr eaLnBrk="1" hangingPunct="1">
              <a:buFont typeface="Arial" charset="0"/>
              <a:buNone/>
            </a:pPr>
            <a:endParaRPr lang="en-US" altLang="el-GR" sz="2000" smtClean="0">
              <a:latin typeface="Verdana" pitchFamily="34" charset="0"/>
              <a:ea typeface="Verdana" pitchFamily="34" charset="0"/>
              <a:cs typeface="Verdana" pitchFamily="34" charset="0"/>
            </a:endParaRPr>
          </a:p>
          <a:p>
            <a:pPr eaLnBrk="1" hangingPunct="1">
              <a:buFont typeface="Wingdings" pitchFamily="2" charset="2"/>
              <a:buChar char="ü"/>
            </a:pPr>
            <a:r>
              <a:rPr lang="el-GR" altLang="el-GR" sz="2000" smtClean="0">
                <a:latin typeface="Verdana" pitchFamily="34" charset="0"/>
                <a:ea typeface="Verdana" pitchFamily="34" charset="0"/>
                <a:cs typeface="Verdana" pitchFamily="34" charset="0"/>
              </a:rPr>
              <a:t>Τοπικό σημείο αναφοράς για υποδοχή, εξυπηρέτηση και διασύνδεση πολιτών με υπηρεσίες και προγράμματα</a:t>
            </a:r>
          </a:p>
          <a:p>
            <a:pPr eaLnBrk="1" hangingPunct="1">
              <a:buFont typeface="Arial" charset="0"/>
              <a:buNone/>
            </a:pPr>
            <a:endParaRPr lang="el-GR" altLang="el-GR" sz="2000" smtClean="0">
              <a:latin typeface="Verdana" pitchFamily="34" charset="0"/>
              <a:ea typeface="Verdana" pitchFamily="34" charset="0"/>
              <a:cs typeface="Verdana" pitchFamily="34" charset="0"/>
            </a:endParaRPr>
          </a:p>
          <a:p>
            <a:pPr eaLnBrk="1" hangingPunct="1">
              <a:buFont typeface="Wingdings" pitchFamily="2" charset="2"/>
              <a:buChar char="ü"/>
            </a:pPr>
            <a:r>
              <a:rPr lang="el-GR" altLang="el-GR" sz="2000" smtClean="0">
                <a:latin typeface="Verdana" pitchFamily="34" charset="0"/>
                <a:ea typeface="Verdana" pitchFamily="34" charset="0"/>
                <a:cs typeface="Verdana" pitchFamily="34" charset="0"/>
              </a:rPr>
              <a:t>Δομές συμπληρωματικές και υποστηρικτικές της Διεύθυνσης Κοινωνικής Προστασίας / Κοινωνικής Υπηρεσίας του οικείου Δήμου με στόχευση στην αποφυγή αλληλοεπικαλύψεων</a:t>
            </a:r>
            <a:endParaRPr lang="en-US" altLang="el-GR" sz="2000" smtClean="0">
              <a:latin typeface="Verdana" pitchFamily="34" charset="0"/>
              <a:ea typeface="Verdana" pitchFamily="34" charset="0"/>
              <a:cs typeface="Verdana" pitchFamily="34" charset="0"/>
            </a:endParaRPr>
          </a:p>
          <a:p>
            <a:pPr eaLnBrk="1" hangingPunct="1">
              <a:buFont typeface="Wingdings" pitchFamily="2" charset="2"/>
              <a:buChar char="ü"/>
            </a:pPr>
            <a:endParaRPr lang="en-US" altLang="el-GR" sz="2000" smtClean="0"/>
          </a:p>
          <a:p>
            <a:pPr eaLnBrk="1" hangingPunct="1">
              <a:buFont typeface="Arial" charset="0"/>
              <a:buNone/>
            </a:pPr>
            <a:endParaRPr lang="el-GR" altLang="el-GR" sz="2000" smtClean="0"/>
          </a:p>
          <a:p>
            <a:pPr eaLnBrk="1" hangingPunct="1">
              <a:buFont typeface="Wingdings" pitchFamily="2" charset="2"/>
              <a:buChar char="ü"/>
            </a:pPr>
            <a:endParaRPr lang="el-GR" altLang="el-GR" sz="2000" smtClean="0"/>
          </a:p>
          <a:p>
            <a:pPr eaLnBrk="1" hangingPunct="1">
              <a:buFont typeface="Arial" charset="0"/>
              <a:buNone/>
            </a:pPr>
            <a:endParaRPr lang="el-GR" altLang="el-GR" sz="2000" smtClean="0"/>
          </a:p>
          <a:p>
            <a:pPr eaLnBrk="1" hangingPunct="1">
              <a:buFont typeface="Wingdings" pitchFamily="2" charset="2"/>
              <a:buChar char="ü"/>
            </a:pPr>
            <a:endParaRPr lang="en-US" altLang="el-GR" sz="2000" smtClean="0"/>
          </a:p>
          <a:p>
            <a:pPr eaLnBrk="1" hangingPunct="1">
              <a:buFont typeface="Wingdings" pitchFamily="2" charset="2"/>
              <a:buChar char="ü"/>
            </a:pPr>
            <a:endParaRPr lang="en-US" altLang="el-GR" sz="2000" smtClean="0"/>
          </a:p>
          <a:p>
            <a:pPr eaLnBrk="1" hangingPunct="1">
              <a:buFont typeface="Wingdings" pitchFamily="2" charset="2"/>
              <a:buNone/>
            </a:pPr>
            <a:endParaRPr lang="en-US" altLang="el-GR" sz="2000" smtClean="0"/>
          </a:p>
          <a:p>
            <a:pPr eaLnBrk="1" hangingPunct="1">
              <a:buFont typeface="Wingdings" pitchFamily="2" charset="2"/>
              <a:buChar char="ü"/>
            </a:pPr>
            <a:endParaRPr lang="en-US" altLang="el-GR" sz="20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95250" y="1225550"/>
            <a:ext cx="8782050" cy="820738"/>
          </a:xfrm>
        </p:spPr>
        <p:txBody>
          <a:bodyPr anchor="t"/>
          <a:lstStyle/>
          <a:p>
            <a:pPr eaLnBrk="1" hangingPunct="1"/>
            <a:r>
              <a:rPr lang="el-GR" altLang="el-GR" sz="2000" b="1" smtClean="0">
                <a:latin typeface="Verdana" pitchFamily="34" charset="0"/>
                <a:ea typeface="Verdana" pitchFamily="34" charset="0"/>
                <a:cs typeface="Verdana" pitchFamily="34" charset="0"/>
              </a:rPr>
              <a:t>Β.</a:t>
            </a:r>
            <a:r>
              <a:rPr lang="el-GR" altLang="el-GR" sz="2000" smtClean="0">
                <a:latin typeface="Verdana" pitchFamily="34" charset="0"/>
                <a:ea typeface="Verdana" pitchFamily="34" charset="0"/>
                <a:cs typeface="Verdana" pitchFamily="34" charset="0"/>
              </a:rPr>
              <a:t> </a:t>
            </a:r>
            <a:r>
              <a:rPr lang="el-GR" altLang="el-GR" sz="2000" b="1" smtClean="0">
                <a:latin typeface="Verdana" pitchFamily="34" charset="0"/>
                <a:ea typeface="Verdana" pitchFamily="34" charset="0"/>
                <a:cs typeface="Verdana" pitchFamily="34" charset="0"/>
              </a:rPr>
              <a:t>Βασικές αρχές λειτουργίας</a:t>
            </a:r>
            <a:br>
              <a:rPr lang="el-GR" altLang="el-GR" sz="2000" b="1" smtClean="0">
                <a:latin typeface="Verdana" pitchFamily="34" charset="0"/>
                <a:ea typeface="Verdana" pitchFamily="34" charset="0"/>
                <a:cs typeface="Verdana" pitchFamily="34" charset="0"/>
              </a:rPr>
            </a:br>
            <a:endParaRPr lang="en-US" altLang="el-GR" sz="2000" b="1" smtClean="0">
              <a:latin typeface="Verdana" pitchFamily="34" charset="0"/>
              <a:ea typeface="Verdana" pitchFamily="34" charset="0"/>
              <a:cs typeface="Verdana" pitchFamily="34" charset="0"/>
            </a:endParaRPr>
          </a:p>
        </p:txBody>
      </p:sp>
      <p:sp>
        <p:nvSpPr>
          <p:cNvPr id="4099" name="Content Placeholder 2"/>
          <p:cNvSpPr>
            <a:spLocks noGrp="1"/>
          </p:cNvSpPr>
          <p:nvPr>
            <p:ph idx="4294967295"/>
          </p:nvPr>
        </p:nvSpPr>
        <p:spPr>
          <a:xfrm>
            <a:off x="371475" y="1833563"/>
            <a:ext cx="8056563" cy="3213100"/>
          </a:xfrm>
        </p:spPr>
        <p:txBody>
          <a:bodyPr/>
          <a:lstStyle/>
          <a:p>
            <a:pPr marL="0" indent="0" eaLnBrk="1" hangingPunct="1">
              <a:lnSpc>
                <a:spcPct val="90000"/>
              </a:lnSpc>
              <a:buFont typeface="Arial" charset="0"/>
              <a:buNone/>
            </a:pPr>
            <a:endParaRPr lang="el-GR" altLang="el-GR" sz="1900" smtClean="0">
              <a:latin typeface="Verdana" pitchFamily="34" charset="0"/>
              <a:ea typeface="Verdana" pitchFamily="34" charset="0"/>
              <a:cs typeface="Verdana" pitchFamily="34" charset="0"/>
            </a:endParaRPr>
          </a:p>
          <a:p>
            <a:pPr marL="0" indent="0" eaLnBrk="1" hangingPunct="1">
              <a:lnSpc>
                <a:spcPct val="90000"/>
              </a:lnSpc>
            </a:pPr>
            <a:r>
              <a:rPr lang="el-GR" altLang="el-GR" sz="2000" smtClean="0">
                <a:latin typeface="Verdana" pitchFamily="34" charset="0"/>
                <a:ea typeface="Verdana" pitchFamily="34" charset="0"/>
                <a:cs typeface="Verdana" pitchFamily="34" charset="0"/>
              </a:rPr>
              <a:t>Εξατομικευμένη προσέγγιση</a:t>
            </a:r>
          </a:p>
          <a:p>
            <a:pPr marL="0" indent="0" eaLnBrk="1" hangingPunct="1">
              <a:lnSpc>
                <a:spcPct val="90000"/>
              </a:lnSpc>
              <a:buFont typeface="Arial" charset="0"/>
              <a:buNone/>
            </a:pPr>
            <a:endParaRPr lang="el-GR" altLang="el-GR" sz="2000" smtClean="0">
              <a:latin typeface="Verdana" pitchFamily="34" charset="0"/>
              <a:ea typeface="Verdana" pitchFamily="34" charset="0"/>
              <a:cs typeface="Verdana" pitchFamily="34" charset="0"/>
            </a:endParaRPr>
          </a:p>
          <a:p>
            <a:pPr marL="0" indent="0" eaLnBrk="1" hangingPunct="1">
              <a:lnSpc>
                <a:spcPct val="90000"/>
              </a:lnSpc>
            </a:pPr>
            <a:r>
              <a:rPr lang="el-GR" altLang="el-GR" sz="2000" smtClean="0">
                <a:latin typeface="Verdana" pitchFamily="34" charset="0"/>
                <a:ea typeface="Verdana" pitchFamily="34" charset="0"/>
                <a:cs typeface="Verdana" pitchFamily="34" charset="0"/>
              </a:rPr>
              <a:t>Σύνδεση με  δημοτικές, τοπικές και υπερτοπικές υπηρεσίες</a:t>
            </a:r>
          </a:p>
          <a:p>
            <a:pPr marL="0" indent="0" eaLnBrk="1" hangingPunct="1">
              <a:lnSpc>
                <a:spcPct val="90000"/>
              </a:lnSpc>
              <a:buFont typeface="Arial" charset="0"/>
              <a:buNone/>
            </a:pPr>
            <a:r>
              <a:rPr lang="el-GR" altLang="el-GR" sz="2000" smtClean="0">
                <a:latin typeface="Verdana" pitchFamily="34" charset="0"/>
                <a:ea typeface="Verdana" pitchFamily="34" charset="0"/>
                <a:cs typeface="Verdana" pitchFamily="34" charset="0"/>
              </a:rPr>
              <a:t> </a:t>
            </a:r>
          </a:p>
          <a:p>
            <a:pPr marL="0" indent="0" eaLnBrk="1" hangingPunct="1">
              <a:lnSpc>
                <a:spcPct val="90000"/>
              </a:lnSpc>
            </a:pPr>
            <a:r>
              <a:rPr lang="el-GR" altLang="el-GR" sz="2000" smtClean="0">
                <a:latin typeface="Verdana" pitchFamily="34" charset="0"/>
                <a:ea typeface="Verdana" pitchFamily="34" charset="0"/>
                <a:cs typeface="Verdana" pitchFamily="34" charset="0"/>
              </a:rPr>
              <a:t>Ανάπτυξη συνεργασιών</a:t>
            </a:r>
          </a:p>
          <a:p>
            <a:pPr marL="0" indent="0" eaLnBrk="1" hangingPunct="1">
              <a:lnSpc>
                <a:spcPct val="90000"/>
              </a:lnSpc>
              <a:buFont typeface="Arial" charset="0"/>
              <a:buNone/>
            </a:pPr>
            <a:endParaRPr lang="el-GR" altLang="el-GR" sz="2000" smtClean="0">
              <a:latin typeface="Verdana" pitchFamily="34" charset="0"/>
              <a:ea typeface="Verdana" pitchFamily="34" charset="0"/>
              <a:cs typeface="Verdana" pitchFamily="34" charset="0"/>
            </a:endParaRPr>
          </a:p>
          <a:p>
            <a:pPr marL="0" indent="0" eaLnBrk="1" hangingPunct="1">
              <a:lnSpc>
                <a:spcPct val="90000"/>
              </a:lnSpc>
            </a:pPr>
            <a:r>
              <a:rPr lang="el-GR" altLang="el-GR" sz="2000" smtClean="0">
                <a:latin typeface="Verdana" pitchFamily="34" charset="0"/>
                <a:ea typeface="Verdana" pitchFamily="34" charset="0"/>
                <a:cs typeface="Verdana" pitchFamily="34" charset="0"/>
              </a:rPr>
              <a:t>Δημιουργία δικτύων (και εν γένει δικτύωση) με φορείς που υλοποιούν σχετικές δράσεις</a:t>
            </a:r>
          </a:p>
          <a:p>
            <a:pPr marL="0" indent="0" eaLnBrk="1" hangingPunct="1">
              <a:lnSpc>
                <a:spcPct val="90000"/>
              </a:lnSpc>
              <a:buFont typeface="Arial" charset="0"/>
              <a:buNone/>
            </a:pPr>
            <a:endParaRPr lang="el-GR" altLang="el-GR" sz="1900" smtClean="0">
              <a:latin typeface="Verdana" pitchFamily="34" charset="0"/>
              <a:ea typeface="Verdana" pitchFamily="34" charset="0"/>
              <a:cs typeface="Verdana" pitchFamily="34" charset="0"/>
            </a:endParaRPr>
          </a:p>
          <a:p>
            <a:pPr marL="0" indent="0">
              <a:lnSpc>
                <a:spcPct val="90000"/>
              </a:lnSpc>
              <a:buFont typeface="Arial" charset="0"/>
              <a:buNone/>
            </a:pPr>
            <a:endParaRPr lang="el-GR" altLang="el-GR" sz="1900" smtClean="0">
              <a:latin typeface="Verdana" pitchFamily="34" charset="0"/>
              <a:ea typeface="Verdana" pitchFamily="34" charset="0"/>
              <a:cs typeface="Verdana" pitchFamily="34" charset="0"/>
            </a:endParaRPr>
          </a:p>
        </p:txBody>
      </p:sp>
      <p:sp>
        <p:nvSpPr>
          <p:cNvPr id="4100" name="Slide Number Placeholder 3"/>
          <p:cNvSpPr txBox="1">
            <a:spLocks noGrp="1"/>
          </p:cNvSpPr>
          <p:nvPr/>
        </p:nvSpPr>
        <p:spPr bwMode="auto">
          <a:xfrm>
            <a:off x="8229600" y="890588"/>
            <a:ext cx="457200" cy="365125"/>
          </a:xfrm>
          <a:prstGeom prst="rect">
            <a:avLst/>
          </a:prstGeom>
          <a:noFill/>
          <a:ln w="9525">
            <a:noFill/>
            <a:miter lim="800000"/>
            <a:headEnd/>
            <a:tailEnd/>
          </a:ln>
        </p:spPr>
        <p:txBody>
          <a:bodyPr anchor="ctr"/>
          <a:lstStyle/>
          <a:p>
            <a:pPr algn="ctr" eaLnBrk="1" hangingPunct="1"/>
            <a:endParaRPr lang="el-GR" altLang="el-GR" sz="1600" b="1">
              <a:solidFill>
                <a:srgbClr val="7F7F7F"/>
              </a:solidFill>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33438" y="1225550"/>
            <a:ext cx="7067550" cy="820738"/>
          </a:xfrm>
        </p:spPr>
        <p:txBody>
          <a:bodyPr anchor="t"/>
          <a:lstStyle/>
          <a:p>
            <a:pPr eaLnBrk="1" hangingPunct="1"/>
            <a:r>
              <a:rPr lang="el-GR" altLang="el-GR" sz="2000" b="1" smtClean="0">
                <a:latin typeface="Verdana" pitchFamily="34" charset="0"/>
                <a:ea typeface="Verdana" pitchFamily="34" charset="0"/>
                <a:cs typeface="Verdana" pitchFamily="34" charset="0"/>
              </a:rPr>
              <a:t>Γ.</a:t>
            </a:r>
            <a:r>
              <a:rPr lang="el-GR" altLang="el-GR" sz="2000" smtClean="0">
                <a:latin typeface="Verdana" pitchFamily="34" charset="0"/>
                <a:ea typeface="Verdana" pitchFamily="34" charset="0"/>
                <a:cs typeface="Verdana" pitchFamily="34" charset="0"/>
              </a:rPr>
              <a:t> </a:t>
            </a:r>
            <a:r>
              <a:rPr lang="el-GR" altLang="el-GR" sz="2000" b="1" smtClean="0">
                <a:latin typeface="Verdana" pitchFamily="34" charset="0"/>
                <a:ea typeface="Verdana" pitchFamily="34" charset="0"/>
                <a:cs typeface="Verdana" pitchFamily="34" charset="0"/>
              </a:rPr>
              <a:t>Τρόπος λειτουργίας – Παροχή Υπηρεσιών</a:t>
            </a:r>
            <a:endParaRPr lang="en-US" altLang="el-GR" sz="2000" b="1" smtClean="0">
              <a:latin typeface="Verdana" pitchFamily="34" charset="0"/>
              <a:ea typeface="Verdana" pitchFamily="34" charset="0"/>
              <a:cs typeface="Verdana" pitchFamily="34" charset="0"/>
            </a:endParaRPr>
          </a:p>
        </p:txBody>
      </p:sp>
      <p:sp>
        <p:nvSpPr>
          <p:cNvPr id="5123" name="Content Placeholder 2"/>
          <p:cNvSpPr>
            <a:spLocks noGrp="1"/>
          </p:cNvSpPr>
          <p:nvPr>
            <p:ph idx="4294967295"/>
          </p:nvPr>
        </p:nvSpPr>
        <p:spPr>
          <a:xfrm>
            <a:off x="223838" y="1871663"/>
            <a:ext cx="8239125" cy="3986212"/>
          </a:xfrm>
        </p:spPr>
        <p:txBody>
          <a:bodyPr/>
          <a:lstStyle/>
          <a:p>
            <a:pPr marL="0" indent="0" eaLnBrk="1" hangingPunct="1">
              <a:buFont typeface="Arial" charset="0"/>
              <a:buNone/>
            </a:pPr>
            <a:r>
              <a:rPr lang="el-GR" altLang="el-GR" sz="2000" smtClean="0">
                <a:latin typeface="Verdana" pitchFamily="34" charset="0"/>
                <a:ea typeface="Verdana" pitchFamily="34" charset="0"/>
                <a:cs typeface="Verdana" pitchFamily="34" charset="0"/>
              </a:rPr>
              <a:t>Υπηρεσίες σε 3 βασικούς άξονες σύμφωνα με την οικεία ΚΥΑ (</a:t>
            </a:r>
            <a:r>
              <a:rPr lang="el-GR" altLang="el-GR" sz="2000" i="1" smtClean="0">
                <a:latin typeface="Verdana" pitchFamily="34" charset="0"/>
                <a:ea typeface="Verdana" pitchFamily="34" charset="0"/>
                <a:cs typeface="Verdana" pitchFamily="34" charset="0"/>
              </a:rPr>
              <a:t>“</a:t>
            </a:r>
            <a:r>
              <a:rPr lang="en-US" altLang="el-GR" sz="2000" i="1" smtClean="0">
                <a:latin typeface="Verdana" pitchFamily="34" charset="0"/>
                <a:ea typeface="Verdana" pitchFamily="34" charset="0"/>
                <a:cs typeface="Verdana" pitchFamily="34" charset="0"/>
              </a:rPr>
              <a:t>front desk</a:t>
            </a:r>
            <a:r>
              <a:rPr lang="el-GR" altLang="el-GR" sz="2000" i="1" smtClean="0">
                <a:latin typeface="Verdana" pitchFamily="34" charset="0"/>
                <a:ea typeface="Verdana" pitchFamily="34" charset="0"/>
                <a:cs typeface="Verdana" pitchFamily="34" charset="0"/>
              </a:rPr>
              <a:t>” υποδοχής, καταγραφής, κατεύθυνσης και παραπομπής των ωφελούμενων ατόμων)</a:t>
            </a:r>
            <a:endParaRPr lang="el-GR" altLang="el-GR" sz="2000" smtClean="0">
              <a:latin typeface="Verdana" pitchFamily="34" charset="0"/>
              <a:ea typeface="Verdana" pitchFamily="34" charset="0"/>
              <a:cs typeface="Verdana" pitchFamily="34" charset="0"/>
            </a:endParaRPr>
          </a:p>
          <a:p>
            <a:pPr marL="400050" lvl="1" indent="0">
              <a:buFont typeface="Arial" charset="0"/>
              <a:buNone/>
            </a:pPr>
            <a:endParaRPr lang="el-GR" altLang="el-GR" sz="2000" smtClean="0">
              <a:latin typeface="Verdana" pitchFamily="34" charset="0"/>
              <a:ea typeface="Verdana" pitchFamily="34" charset="0"/>
              <a:cs typeface="Verdana" pitchFamily="34" charset="0"/>
            </a:endParaRPr>
          </a:p>
          <a:p>
            <a:pPr marL="400050" lvl="1" indent="0">
              <a:buFont typeface="Arial" charset="0"/>
              <a:buNone/>
            </a:pPr>
            <a:r>
              <a:rPr lang="el-GR" altLang="el-GR" sz="2000" smtClean="0">
                <a:latin typeface="Verdana" pitchFamily="34" charset="0"/>
                <a:ea typeface="Verdana" pitchFamily="34" charset="0"/>
                <a:cs typeface="Verdana" pitchFamily="34" charset="0"/>
              </a:rPr>
              <a:t>Α) Υποδοχή -Ενημέρωση - Υποστήριξη των πολιτών</a:t>
            </a:r>
          </a:p>
          <a:p>
            <a:pPr marL="400050" lvl="1" indent="0">
              <a:buFont typeface="Arial" charset="0"/>
              <a:buNone/>
            </a:pPr>
            <a:endParaRPr lang="el-GR" altLang="el-GR" sz="2000" smtClean="0">
              <a:latin typeface="Verdana" pitchFamily="34" charset="0"/>
              <a:ea typeface="Verdana" pitchFamily="34" charset="0"/>
              <a:cs typeface="Verdana" pitchFamily="34" charset="0"/>
            </a:endParaRPr>
          </a:p>
          <a:p>
            <a:pPr marL="400050" lvl="1" indent="0">
              <a:buFont typeface="Arial" charset="0"/>
              <a:buNone/>
            </a:pPr>
            <a:r>
              <a:rPr lang="el-GR" altLang="el-GR" sz="2000" smtClean="0">
                <a:latin typeface="Verdana" pitchFamily="34" charset="0"/>
                <a:ea typeface="Verdana" pitchFamily="34" charset="0"/>
                <a:cs typeface="Verdana" pitchFamily="34" charset="0"/>
              </a:rPr>
              <a:t>Β) Συνεργασία με Υπηρεσίες και Δομές</a:t>
            </a:r>
          </a:p>
          <a:p>
            <a:pPr marL="400050" lvl="1" indent="0">
              <a:buFont typeface="Arial" charset="0"/>
              <a:buNone/>
            </a:pPr>
            <a:endParaRPr lang="el-GR" altLang="el-GR" sz="2000" smtClean="0">
              <a:latin typeface="Verdana" pitchFamily="34" charset="0"/>
              <a:ea typeface="Verdana" pitchFamily="34" charset="0"/>
              <a:cs typeface="Verdana" pitchFamily="34" charset="0"/>
            </a:endParaRPr>
          </a:p>
          <a:p>
            <a:pPr marL="400050" lvl="1" indent="0">
              <a:buFont typeface="Arial" charset="0"/>
              <a:buNone/>
            </a:pPr>
            <a:r>
              <a:rPr lang="el-GR" altLang="el-GR" sz="2000" smtClean="0">
                <a:latin typeface="Verdana" pitchFamily="34" charset="0"/>
                <a:ea typeface="Verdana" pitchFamily="34" charset="0"/>
                <a:cs typeface="Verdana" pitchFamily="34" charset="0"/>
              </a:rPr>
              <a:t>Γ) Παροχή Υπηρεσιών που αποσκοπούν στη βελτίωση του βιοτικού επιπέδου και διασφαλίζουν την κοινωνική ένταξη των ωφελούμενων</a:t>
            </a:r>
          </a:p>
        </p:txBody>
      </p:sp>
      <p:sp>
        <p:nvSpPr>
          <p:cNvPr id="5124" name="Slide Number Placeholder 3"/>
          <p:cNvSpPr txBox="1">
            <a:spLocks noGrp="1"/>
          </p:cNvSpPr>
          <p:nvPr/>
        </p:nvSpPr>
        <p:spPr bwMode="auto">
          <a:xfrm>
            <a:off x="8229600" y="890588"/>
            <a:ext cx="457200" cy="365125"/>
          </a:xfrm>
          <a:prstGeom prst="rect">
            <a:avLst/>
          </a:prstGeom>
          <a:noFill/>
          <a:ln w="9525">
            <a:noFill/>
            <a:miter lim="800000"/>
            <a:headEnd/>
            <a:tailEnd/>
          </a:ln>
        </p:spPr>
        <p:txBody>
          <a:bodyPr anchor="ctr"/>
          <a:lstStyle/>
          <a:p>
            <a:pPr algn="ctr" eaLnBrk="1" hangingPunct="1"/>
            <a:endParaRPr lang="el-GR" altLang="el-GR" sz="1600" b="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833438" y="1225550"/>
            <a:ext cx="7067550" cy="538163"/>
          </a:xfrm>
        </p:spPr>
        <p:txBody>
          <a:bodyPr anchor="t"/>
          <a:lstStyle/>
          <a:p>
            <a:pPr eaLnBrk="1" hangingPunct="1"/>
            <a:r>
              <a:rPr lang="el-GR" altLang="el-GR" sz="2000" b="1" smtClean="0">
                <a:latin typeface="Verdana" pitchFamily="34" charset="0"/>
                <a:ea typeface="Verdana" pitchFamily="34" charset="0"/>
                <a:cs typeface="Verdana" pitchFamily="34" charset="0"/>
              </a:rPr>
              <a:t>Γ.</a:t>
            </a:r>
            <a:r>
              <a:rPr lang="el-GR" altLang="el-GR" sz="2000" smtClean="0">
                <a:latin typeface="Verdana" pitchFamily="34" charset="0"/>
                <a:ea typeface="Verdana" pitchFamily="34" charset="0"/>
                <a:cs typeface="Verdana" pitchFamily="34" charset="0"/>
              </a:rPr>
              <a:t> </a:t>
            </a:r>
            <a:r>
              <a:rPr lang="el-GR" altLang="el-GR" sz="2000" b="1" smtClean="0">
                <a:latin typeface="Verdana" pitchFamily="34" charset="0"/>
                <a:ea typeface="Verdana" pitchFamily="34" charset="0"/>
                <a:cs typeface="Verdana" pitchFamily="34" charset="0"/>
              </a:rPr>
              <a:t>Τρόπος λειτουργίας – Παροχή Υπηρεσιών</a:t>
            </a:r>
            <a:endParaRPr lang="en-US" altLang="el-GR" sz="2000" b="1" smtClean="0">
              <a:latin typeface="Verdana" pitchFamily="34" charset="0"/>
              <a:ea typeface="Verdana" pitchFamily="34" charset="0"/>
              <a:cs typeface="Verdana" pitchFamily="34" charset="0"/>
            </a:endParaRPr>
          </a:p>
        </p:txBody>
      </p:sp>
      <p:sp>
        <p:nvSpPr>
          <p:cNvPr id="6147" name="Content Placeholder 2"/>
          <p:cNvSpPr>
            <a:spLocks noGrp="1"/>
          </p:cNvSpPr>
          <p:nvPr>
            <p:ph idx="4294967295"/>
          </p:nvPr>
        </p:nvSpPr>
        <p:spPr>
          <a:xfrm>
            <a:off x="388938" y="1917700"/>
            <a:ext cx="7970837" cy="3749675"/>
          </a:xfrm>
        </p:spPr>
        <p:txBody>
          <a:bodyPr/>
          <a:lstStyle/>
          <a:p>
            <a:pPr eaLnBrk="1" hangingPunct="1">
              <a:buFont typeface="Wingdings" pitchFamily="2" charset="2"/>
              <a:buChar char="ü"/>
            </a:pPr>
            <a:r>
              <a:rPr lang="el-GR" altLang="el-GR" sz="2000" smtClean="0">
                <a:latin typeface="Verdana" pitchFamily="34" charset="0"/>
                <a:ea typeface="Verdana" pitchFamily="34" charset="0"/>
                <a:cs typeface="Verdana" pitchFamily="34" charset="0"/>
              </a:rPr>
              <a:t>Εσωτερικός Κανονισμός Λειτουργίας</a:t>
            </a:r>
          </a:p>
          <a:p>
            <a:pPr eaLnBrk="1" hangingPunct="1">
              <a:buFont typeface="Wingdings" pitchFamily="2" charset="2"/>
              <a:buChar char="ü"/>
            </a:pPr>
            <a:r>
              <a:rPr lang="el-GR" altLang="el-GR" sz="2000" smtClean="0">
                <a:latin typeface="Verdana" pitchFamily="34" charset="0"/>
                <a:ea typeface="Verdana" pitchFamily="34" charset="0"/>
                <a:cs typeface="Verdana" pitchFamily="34" charset="0"/>
              </a:rPr>
              <a:t>Ωράριο λειτουργίας</a:t>
            </a:r>
          </a:p>
          <a:p>
            <a:pPr eaLnBrk="1" hangingPunct="1">
              <a:buFont typeface="Wingdings" pitchFamily="2" charset="2"/>
              <a:buChar char="ü"/>
            </a:pPr>
            <a:r>
              <a:rPr lang="el-GR" altLang="el-GR" sz="2000" smtClean="0">
                <a:latin typeface="Verdana" pitchFamily="34" charset="0"/>
                <a:ea typeface="Verdana" pitchFamily="34" charset="0"/>
                <a:cs typeface="Verdana" pitchFamily="34" charset="0"/>
              </a:rPr>
              <a:t>Ωφελούμενοι/ες</a:t>
            </a:r>
          </a:p>
          <a:p>
            <a:pPr eaLnBrk="1" hangingPunct="1">
              <a:buFont typeface="Wingdings" pitchFamily="2" charset="2"/>
              <a:buChar char="ü"/>
            </a:pPr>
            <a:r>
              <a:rPr lang="el-GR" altLang="el-GR" sz="2000" smtClean="0">
                <a:latin typeface="Verdana" pitchFamily="34" charset="0"/>
                <a:ea typeface="Verdana" pitchFamily="34" charset="0"/>
                <a:cs typeface="Verdana" pitchFamily="34" charset="0"/>
              </a:rPr>
              <a:t>Παραρτήματα και Κινητές Μονάδες (Ρομά, ΚΕΜ, Κινητές Μονάδες, Διανομή τροφίμων – σίτιση)</a:t>
            </a:r>
          </a:p>
          <a:p>
            <a:pPr eaLnBrk="1" hangingPunct="1">
              <a:buFont typeface="Wingdings" pitchFamily="2" charset="2"/>
              <a:buChar char="ü"/>
            </a:pPr>
            <a:r>
              <a:rPr lang="el-GR" altLang="el-GR" sz="2000" smtClean="0">
                <a:latin typeface="Verdana" pitchFamily="34" charset="0"/>
                <a:ea typeface="Verdana" pitchFamily="34" charset="0"/>
                <a:cs typeface="Verdana" pitchFamily="34" charset="0"/>
              </a:rPr>
              <a:t>Προσβασιμότητα και εξυπηρέτηση ατόμων με αναπηρία ή με κινητικές δυσκολίες</a:t>
            </a:r>
          </a:p>
          <a:p>
            <a:pPr>
              <a:buFont typeface="Wingdings" pitchFamily="2" charset="2"/>
              <a:buChar char="ü"/>
            </a:pPr>
            <a:r>
              <a:rPr lang="el-GR" altLang="el-GR" sz="2000" smtClean="0">
                <a:latin typeface="Verdana" pitchFamily="34" charset="0"/>
                <a:ea typeface="Verdana" pitchFamily="34" charset="0"/>
                <a:cs typeface="Verdana" pitchFamily="34" charset="0"/>
              </a:rPr>
              <a:t>Ολιστική υποστήριξη</a:t>
            </a:r>
          </a:p>
          <a:p>
            <a:pPr>
              <a:buFont typeface="Wingdings" pitchFamily="2" charset="2"/>
              <a:buChar char="ü"/>
            </a:pPr>
            <a:r>
              <a:rPr lang="el-GR" altLang="el-GR" sz="2000" smtClean="0">
                <a:latin typeface="Verdana" pitchFamily="34" charset="0"/>
                <a:ea typeface="Verdana" pitchFamily="34" charset="0"/>
                <a:cs typeface="Verdana" pitchFamily="34" charset="0"/>
              </a:rPr>
              <a:t>Λειτουργούν ως χώροι συγκέντρωσης της κοινότητας (ομαδικές δραστηριότητες, ενημέρωση, ευαισθητοποίηση)</a:t>
            </a:r>
          </a:p>
          <a:p>
            <a:pPr eaLnBrk="1" hangingPunct="1">
              <a:buFont typeface="Arial" charset="0"/>
              <a:buNone/>
            </a:pPr>
            <a:endParaRPr lang="el-GR" altLang="el-GR" sz="2000" smtClean="0"/>
          </a:p>
          <a:p>
            <a:pPr eaLnBrk="1" hangingPunct="1">
              <a:buFont typeface="Arial" charset="0"/>
              <a:buNone/>
            </a:pPr>
            <a:endParaRPr lang="en-US" altLang="el-GR" sz="2000" smtClean="0"/>
          </a:p>
        </p:txBody>
      </p:sp>
      <p:sp>
        <p:nvSpPr>
          <p:cNvPr id="6148" name="Slide Number Placeholder 3"/>
          <p:cNvSpPr txBox="1">
            <a:spLocks noGrp="1"/>
          </p:cNvSpPr>
          <p:nvPr/>
        </p:nvSpPr>
        <p:spPr bwMode="auto">
          <a:xfrm>
            <a:off x="8229600" y="890588"/>
            <a:ext cx="457200" cy="365125"/>
          </a:xfrm>
          <a:prstGeom prst="rect">
            <a:avLst/>
          </a:prstGeom>
          <a:noFill/>
          <a:ln w="9525">
            <a:noFill/>
            <a:miter lim="800000"/>
            <a:headEnd/>
            <a:tailEnd/>
          </a:ln>
        </p:spPr>
        <p:txBody>
          <a:bodyPr anchor="ctr"/>
          <a:lstStyle/>
          <a:p>
            <a:pPr algn="ctr" eaLnBrk="1" hangingPunct="1"/>
            <a:endParaRPr lang="el-GR" altLang="el-GR" sz="1600" b="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Θέση αριθμού διαφάνειας 1"/>
          <p:cNvSpPr>
            <a:spLocks noGrp="1"/>
          </p:cNvSpPr>
          <p:nvPr>
            <p:ph type="sldNum" sz="quarter" idx="12"/>
          </p:nvPr>
        </p:nvSpPr>
        <p:spPr bwMode="auto">
          <a:noFill/>
          <a:ln>
            <a:miter lim="800000"/>
            <a:headEnd/>
            <a:tailEnd/>
          </a:ln>
        </p:spPr>
        <p:txBody>
          <a:bodyPr/>
          <a:lstStyle/>
          <a:p>
            <a:fld id="{62328F81-153D-4A31-B89B-200804CBDB91}" type="slidenum">
              <a:rPr lang="en-US" altLang="el-GR"/>
              <a:pPr/>
              <a:t>6</a:t>
            </a:fld>
            <a:endParaRPr lang="en-US" altLang="el-GR"/>
          </a:p>
        </p:txBody>
      </p:sp>
      <p:sp>
        <p:nvSpPr>
          <p:cNvPr id="7171" name="Title 1"/>
          <p:cNvSpPr txBox="1">
            <a:spLocks/>
          </p:cNvSpPr>
          <p:nvPr/>
        </p:nvSpPr>
        <p:spPr bwMode="auto">
          <a:xfrm>
            <a:off x="833438" y="1044575"/>
            <a:ext cx="7067550" cy="538163"/>
          </a:xfrm>
          <a:prstGeom prst="rect">
            <a:avLst/>
          </a:prstGeom>
          <a:noFill/>
          <a:ln w="9525">
            <a:noFill/>
            <a:miter lim="800000"/>
            <a:headEnd/>
            <a:tailEnd/>
          </a:ln>
        </p:spPr>
        <p:txBody>
          <a:bodyPr/>
          <a:lstStyle/>
          <a:p>
            <a:pPr algn="ctr" eaLnBrk="1" hangingPunct="1"/>
            <a:r>
              <a:rPr lang="el-GR" altLang="el-GR" sz="2000" b="1">
                <a:latin typeface="Verdana" pitchFamily="34" charset="0"/>
                <a:ea typeface="Verdana" pitchFamily="34" charset="0"/>
                <a:cs typeface="Verdana" pitchFamily="34" charset="0"/>
              </a:rPr>
              <a:t>Γ.</a:t>
            </a:r>
            <a:r>
              <a:rPr lang="el-GR" altLang="el-GR" sz="2000">
                <a:latin typeface="Verdana" pitchFamily="34" charset="0"/>
                <a:ea typeface="Verdana" pitchFamily="34" charset="0"/>
                <a:cs typeface="Verdana" pitchFamily="34" charset="0"/>
              </a:rPr>
              <a:t> </a:t>
            </a:r>
            <a:r>
              <a:rPr lang="el-GR" altLang="el-GR" sz="2000" b="1">
                <a:latin typeface="Verdana" pitchFamily="34" charset="0"/>
                <a:ea typeface="Verdana" pitchFamily="34" charset="0"/>
                <a:cs typeface="Verdana" pitchFamily="34" charset="0"/>
              </a:rPr>
              <a:t>Τρόπος λειτουργίας – Παροχή Υπηρεσιών</a:t>
            </a:r>
            <a:endParaRPr lang="en-US" altLang="el-GR" sz="2000" b="1">
              <a:latin typeface="Verdana" pitchFamily="34" charset="0"/>
              <a:ea typeface="Verdana" pitchFamily="34" charset="0"/>
              <a:cs typeface="Verdana" pitchFamily="34" charset="0"/>
            </a:endParaRPr>
          </a:p>
        </p:txBody>
      </p:sp>
      <p:sp>
        <p:nvSpPr>
          <p:cNvPr id="7172" name="Ορθογώνιο 3"/>
          <p:cNvSpPr>
            <a:spLocks noChangeArrowheads="1"/>
          </p:cNvSpPr>
          <p:nvPr/>
        </p:nvSpPr>
        <p:spPr bwMode="auto">
          <a:xfrm>
            <a:off x="344488" y="1582738"/>
            <a:ext cx="7970837" cy="4191000"/>
          </a:xfrm>
          <a:prstGeom prst="rect">
            <a:avLst/>
          </a:prstGeom>
          <a:noFill/>
          <a:ln w="9525">
            <a:noFill/>
            <a:miter lim="800000"/>
            <a:headEnd/>
            <a:tailEnd/>
          </a:ln>
        </p:spPr>
        <p:txBody>
          <a:bodyPr>
            <a:spAutoFit/>
          </a:bodyPr>
          <a:lstStyle/>
          <a:p>
            <a:pPr algn="just" eaLnBrk="1" hangingPunct="1">
              <a:lnSpc>
                <a:spcPct val="150000"/>
              </a:lnSpc>
              <a:buFont typeface="Arial" charset="0"/>
              <a:buNone/>
            </a:pPr>
            <a:r>
              <a:rPr lang="el-GR" altLang="el-GR">
                <a:latin typeface="Verdana" pitchFamily="34" charset="0"/>
                <a:ea typeface="Verdana" pitchFamily="34" charset="0"/>
                <a:cs typeface="Verdana" pitchFamily="34" charset="0"/>
              </a:rPr>
              <a:t>Η ευθύνη για τη λειτουργία, τον έλεγχο και την εποπτεία των Κέντρων Κοινότητας σε ότι αφορά:</a:t>
            </a:r>
          </a:p>
          <a:p>
            <a:pPr algn="just" eaLnBrk="1" hangingPunct="1">
              <a:lnSpc>
                <a:spcPct val="150000"/>
              </a:lnSpc>
              <a:buFont typeface="Arial" charset="0"/>
              <a:buChar char="•"/>
            </a:pPr>
            <a:r>
              <a:rPr lang="el-GR" altLang="el-GR">
                <a:latin typeface="Verdana" pitchFamily="34" charset="0"/>
                <a:ea typeface="Verdana" pitchFamily="34" charset="0"/>
                <a:cs typeface="Verdana" pitchFamily="34" charset="0"/>
              </a:rPr>
              <a:t>το </a:t>
            </a:r>
            <a:r>
              <a:rPr lang="el-GR" altLang="el-GR" u="sng">
                <a:latin typeface="Verdana" pitchFamily="34" charset="0"/>
                <a:ea typeface="Verdana" pitchFamily="34" charset="0"/>
                <a:cs typeface="Verdana" pitchFamily="34" charset="0"/>
              </a:rPr>
              <a:t>φυσικό αντικείμενο</a:t>
            </a:r>
            <a:r>
              <a:rPr lang="el-GR" altLang="el-GR">
                <a:latin typeface="Verdana" pitchFamily="34" charset="0"/>
                <a:ea typeface="Verdana" pitchFamily="34" charset="0"/>
                <a:cs typeface="Verdana" pitchFamily="34" charset="0"/>
              </a:rPr>
              <a:t> (παρεχόμενες υπηρεσίες) ανήκει στη Διεύθυνση της Κοινωνικής Υπηρεσίας και </a:t>
            </a:r>
          </a:p>
          <a:p>
            <a:pPr algn="just" eaLnBrk="1" hangingPunct="1">
              <a:lnSpc>
                <a:spcPct val="150000"/>
              </a:lnSpc>
              <a:buFont typeface="Arial" charset="0"/>
              <a:buChar char="•"/>
            </a:pPr>
            <a:r>
              <a:rPr lang="el-GR" altLang="el-GR">
                <a:latin typeface="Verdana" pitchFamily="34" charset="0"/>
                <a:ea typeface="Verdana" pitchFamily="34" charset="0"/>
                <a:cs typeface="Verdana" pitchFamily="34" charset="0"/>
              </a:rPr>
              <a:t>το </a:t>
            </a:r>
            <a:r>
              <a:rPr lang="el-GR" altLang="el-GR" u="sng">
                <a:latin typeface="Verdana" pitchFamily="34" charset="0"/>
                <a:ea typeface="Verdana" pitchFamily="34" charset="0"/>
                <a:cs typeface="Verdana" pitchFamily="34" charset="0"/>
              </a:rPr>
              <a:t>οικονομικό και διοικητικό αντικείμενο </a:t>
            </a:r>
            <a:r>
              <a:rPr lang="el-GR" altLang="el-GR">
                <a:latin typeface="Verdana" pitchFamily="34" charset="0"/>
                <a:ea typeface="Verdana" pitchFamily="34" charset="0"/>
                <a:cs typeface="Verdana" pitchFamily="34" charset="0"/>
              </a:rPr>
              <a:t>στις αρμόδιες διοικητικές και οικονομικές διευθύνσεις του οικείου δήμου.</a:t>
            </a:r>
          </a:p>
          <a:p>
            <a:pPr algn="just" eaLnBrk="1" hangingPunct="1">
              <a:lnSpc>
                <a:spcPct val="150000"/>
              </a:lnSpc>
            </a:pPr>
            <a:r>
              <a:rPr lang="el-GR" altLang="el-GR">
                <a:latin typeface="Verdana" pitchFamily="34" charset="0"/>
                <a:ea typeface="Verdana" pitchFamily="34" charset="0"/>
                <a:cs typeface="Verdana" pitchFamily="34" charset="0"/>
              </a:rPr>
              <a:t>Ο Δήμος ως φορέας υλοποίησης είναι υπεύθυνος για την εύρυθμη λειτουργία του Κέντρου Κοινότητας, για την συνεργασία με την Κοινωνική Υπηρεσία, για την παροχή αδειών του προσωπικού, για την τήρηση του ωραρίου και των κανόνων υγιεινής και ασφάλειας.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833438" y="1225550"/>
            <a:ext cx="7067550" cy="820738"/>
          </a:xfrm>
        </p:spPr>
        <p:txBody>
          <a:bodyPr anchor="t"/>
          <a:lstStyle/>
          <a:p>
            <a:pPr eaLnBrk="1" hangingPunct="1"/>
            <a:r>
              <a:rPr lang="el-GR" altLang="el-GR" sz="2000" b="1" smtClean="0">
                <a:latin typeface="Verdana" pitchFamily="34" charset="0"/>
                <a:ea typeface="Verdana" pitchFamily="34" charset="0"/>
                <a:cs typeface="Verdana" pitchFamily="34" charset="0"/>
              </a:rPr>
              <a:t>Γ.</a:t>
            </a:r>
            <a:r>
              <a:rPr lang="el-GR" altLang="el-GR" sz="2000" smtClean="0">
                <a:latin typeface="Verdana" pitchFamily="34" charset="0"/>
                <a:ea typeface="Verdana" pitchFamily="34" charset="0"/>
                <a:cs typeface="Verdana" pitchFamily="34" charset="0"/>
              </a:rPr>
              <a:t> </a:t>
            </a:r>
            <a:r>
              <a:rPr lang="el-GR" altLang="el-GR" sz="2000" b="1" smtClean="0">
                <a:latin typeface="Verdana" pitchFamily="34" charset="0"/>
                <a:ea typeface="Verdana" pitchFamily="34" charset="0"/>
                <a:cs typeface="Verdana" pitchFamily="34" charset="0"/>
              </a:rPr>
              <a:t>Τρόπος λειτουργίας – Παροχή Υπηρεσιών</a:t>
            </a:r>
            <a:endParaRPr lang="en-US" altLang="el-GR" sz="2000" b="1" smtClean="0">
              <a:latin typeface="Verdana" pitchFamily="34" charset="0"/>
              <a:ea typeface="Verdana" pitchFamily="34" charset="0"/>
              <a:cs typeface="Verdana" pitchFamily="34" charset="0"/>
            </a:endParaRPr>
          </a:p>
        </p:txBody>
      </p:sp>
      <p:sp>
        <p:nvSpPr>
          <p:cNvPr id="8195" name="Content Placeholder 2"/>
          <p:cNvSpPr>
            <a:spLocks noGrp="1"/>
          </p:cNvSpPr>
          <p:nvPr>
            <p:ph idx="4294967295"/>
          </p:nvPr>
        </p:nvSpPr>
        <p:spPr>
          <a:xfrm>
            <a:off x="379413" y="1685925"/>
            <a:ext cx="7521575" cy="4170363"/>
          </a:xfrm>
        </p:spPr>
        <p:txBody>
          <a:bodyPr/>
          <a:lstStyle/>
          <a:p>
            <a:pPr marL="0" indent="0">
              <a:buFont typeface="Arial" charset="0"/>
              <a:buNone/>
            </a:pPr>
            <a:r>
              <a:rPr lang="el-GR" altLang="el-GR" sz="2000" b="1" smtClean="0">
                <a:latin typeface="Verdana" pitchFamily="34" charset="0"/>
                <a:ea typeface="Verdana" pitchFamily="34" charset="0"/>
                <a:cs typeface="Verdana" pitchFamily="34" charset="0"/>
              </a:rPr>
              <a:t>Σχέδιο Δημοσιότητας και Υποχρεώσεις Δικαιούχου </a:t>
            </a:r>
          </a:p>
          <a:p>
            <a:pPr marL="0" indent="0">
              <a:buFont typeface="Wingdings" pitchFamily="2" charset="2"/>
              <a:buChar char="ü"/>
            </a:pPr>
            <a:r>
              <a:rPr lang="el-GR" altLang="el-GR" sz="2000" smtClean="0">
                <a:latin typeface="Verdana" pitchFamily="34" charset="0"/>
                <a:ea typeface="Verdana" pitchFamily="34" charset="0"/>
                <a:cs typeface="Verdana" pitchFamily="34" charset="0"/>
              </a:rPr>
              <a:t>Υποχρεώσεις βάσει Κανονισμών</a:t>
            </a:r>
          </a:p>
          <a:p>
            <a:pPr marL="0" indent="0">
              <a:buFont typeface="Wingdings" pitchFamily="2" charset="2"/>
              <a:buChar char="ü"/>
            </a:pPr>
            <a:r>
              <a:rPr lang="el-GR" altLang="el-GR" sz="2000" smtClean="0">
                <a:latin typeface="Verdana" pitchFamily="34" charset="0"/>
                <a:ea typeface="Verdana" pitchFamily="34" charset="0"/>
                <a:cs typeface="Verdana" pitchFamily="34" charset="0"/>
              </a:rPr>
              <a:t>Επικοινωνιακός Οδηγός του ΕΣΠΑ 2014-2020</a:t>
            </a:r>
          </a:p>
          <a:p>
            <a:pPr marL="0" indent="0">
              <a:buFont typeface="Wingdings" pitchFamily="2" charset="2"/>
              <a:buChar char="ü"/>
            </a:pPr>
            <a:r>
              <a:rPr lang="el-GR" altLang="el-GR" sz="2000" smtClean="0">
                <a:latin typeface="Verdana" pitchFamily="34" charset="0"/>
                <a:ea typeface="Verdana" pitchFamily="34" charset="0"/>
                <a:cs typeface="Verdana" pitchFamily="34" charset="0"/>
              </a:rPr>
              <a:t>Φιλοσοφία και στόχος σχεδίου Δημοσιότητας</a:t>
            </a:r>
          </a:p>
          <a:p>
            <a:pPr marL="0" indent="0">
              <a:buFont typeface="Wingdings" pitchFamily="2" charset="2"/>
              <a:buChar char="ü"/>
            </a:pPr>
            <a:r>
              <a:rPr lang="el-GR" altLang="el-GR" sz="2000" smtClean="0">
                <a:latin typeface="Verdana" pitchFamily="34" charset="0"/>
                <a:ea typeface="Verdana" pitchFamily="34" charset="0"/>
                <a:cs typeface="Verdana" pitchFamily="34" charset="0"/>
              </a:rPr>
              <a:t>Κατευθύνσεις – προτεινόμενες ενέργειες</a:t>
            </a:r>
          </a:p>
          <a:p>
            <a:pPr marL="0" indent="0">
              <a:buFont typeface="Wingdings" pitchFamily="2" charset="2"/>
              <a:buChar char="ü"/>
            </a:pPr>
            <a:r>
              <a:rPr lang="el-GR" altLang="el-GR" sz="2000" smtClean="0">
                <a:latin typeface="Verdana" pitchFamily="34" charset="0"/>
                <a:ea typeface="Verdana" pitchFamily="34" charset="0"/>
                <a:cs typeface="Verdana" pitchFamily="34" charset="0"/>
              </a:rPr>
              <a:t>Υλικό δημοσιότητας (λογότυπο, αφίσα, φυλλάδιο, ταινία </a:t>
            </a:r>
            <a:r>
              <a:rPr lang="en-US" altLang="el-GR" sz="2000" smtClean="0">
                <a:latin typeface="Verdana" pitchFamily="34" charset="0"/>
                <a:ea typeface="Verdana" pitchFamily="34" charset="0"/>
                <a:cs typeface="Verdana" pitchFamily="34" charset="0"/>
              </a:rPr>
              <a:t>animation</a:t>
            </a:r>
            <a:r>
              <a:rPr lang="el-GR" altLang="el-GR" sz="2000" smtClean="0">
                <a:latin typeface="Verdana" pitchFamily="34" charset="0"/>
                <a:ea typeface="Verdana" pitchFamily="34" charset="0"/>
                <a:cs typeface="Verdana" pitchFamily="34" charset="0"/>
              </a:rPr>
              <a:t>, </a:t>
            </a:r>
            <a:r>
              <a:rPr lang="en-US" altLang="el-GR" sz="2000" smtClean="0">
                <a:latin typeface="Verdana" pitchFamily="34" charset="0"/>
                <a:ea typeface="Verdana" pitchFamily="34" charset="0"/>
                <a:cs typeface="Verdana" pitchFamily="34" charset="0"/>
              </a:rPr>
              <a:t>banner)</a:t>
            </a:r>
            <a:endParaRPr lang="el-GR" altLang="el-GR" sz="2000" smtClean="0">
              <a:latin typeface="Verdana" pitchFamily="34" charset="0"/>
              <a:ea typeface="Verdana" pitchFamily="34" charset="0"/>
              <a:cs typeface="Verdana" pitchFamily="34" charset="0"/>
            </a:endParaRPr>
          </a:p>
          <a:p>
            <a:pPr marL="0" indent="0">
              <a:buFont typeface="Arial" charset="0"/>
              <a:buNone/>
            </a:pPr>
            <a:r>
              <a:rPr lang="el-GR" altLang="el-GR" sz="2000" b="1" smtClean="0">
                <a:latin typeface="Verdana" pitchFamily="34" charset="0"/>
                <a:ea typeface="Verdana" pitchFamily="34" charset="0"/>
                <a:cs typeface="Verdana" pitchFamily="34" charset="0"/>
              </a:rPr>
              <a:t>Σχέδιο Δικτύωσης </a:t>
            </a:r>
          </a:p>
          <a:p>
            <a:pPr marL="0" indent="0" eaLnBrk="1" hangingPunct="1">
              <a:buFont typeface="Wingdings" pitchFamily="2" charset="2"/>
              <a:buChar char="ü"/>
            </a:pPr>
            <a:r>
              <a:rPr lang="el-GR" altLang="el-GR" sz="2000" smtClean="0">
                <a:latin typeface="Verdana" pitchFamily="34" charset="0"/>
                <a:ea typeface="Verdana" pitchFamily="34" charset="0"/>
                <a:cs typeface="Verdana" pitchFamily="34" charset="0"/>
              </a:rPr>
              <a:t>Φυσική ή ηλεκτρονική δικτύωση</a:t>
            </a:r>
          </a:p>
          <a:p>
            <a:pPr marL="0" indent="0" eaLnBrk="1" hangingPunct="1">
              <a:buFont typeface="Wingdings" pitchFamily="2" charset="2"/>
              <a:buChar char="ü"/>
            </a:pPr>
            <a:r>
              <a:rPr lang="el-GR" altLang="el-GR" sz="2000" smtClean="0">
                <a:latin typeface="Verdana" pitchFamily="34" charset="0"/>
                <a:ea typeface="Verdana" pitchFamily="34" charset="0"/>
                <a:cs typeface="Verdana" pitchFamily="34" charset="0"/>
              </a:rPr>
              <a:t>Θεσμοθετημένη ή άτυπη μορφή</a:t>
            </a:r>
          </a:p>
          <a:p>
            <a:pPr marL="0" indent="0" eaLnBrk="1" hangingPunct="1">
              <a:buFont typeface="Wingdings" pitchFamily="2" charset="2"/>
              <a:buChar char="ü"/>
            </a:pPr>
            <a:r>
              <a:rPr lang="el-GR" altLang="el-GR" sz="2000" smtClean="0">
                <a:latin typeface="Verdana" pitchFamily="34" charset="0"/>
                <a:ea typeface="Verdana" pitchFamily="34" charset="0"/>
                <a:cs typeface="Verdana" pitchFamily="34" charset="0"/>
              </a:rPr>
              <a:t>Κατευθύνσεις – προτεινόμενες ενέργειες</a:t>
            </a:r>
          </a:p>
          <a:p>
            <a:pPr marL="0" indent="0" eaLnBrk="1" hangingPunct="1">
              <a:buFont typeface="Arial" charset="0"/>
              <a:buNone/>
            </a:pPr>
            <a:endParaRPr lang="el-GR" altLang="el-GR" sz="2000" smtClean="0"/>
          </a:p>
          <a:p>
            <a:pPr marL="0" indent="0" eaLnBrk="1" hangingPunct="1">
              <a:buFont typeface="Wingdings" pitchFamily="2" charset="2"/>
              <a:buChar char="ü"/>
            </a:pPr>
            <a:endParaRPr lang="el-GR" altLang="el-GR" sz="2000" smtClean="0"/>
          </a:p>
          <a:p>
            <a:pPr marL="0" indent="0" eaLnBrk="1" hangingPunct="1">
              <a:buFont typeface="Arial" charset="0"/>
              <a:buNone/>
            </a:pPr>
            <a:endParaRPr lang="en-US" altLang="el-GR" sz="2000" smtClean="0"/>
          </a:p>
        </p:txBody>
      </p:sp>
      <p:sp>
        <p:nvSpPr>
          <p:cNvPr id="8196" name="Slide Number Placeholder 3"/>
          <p:cNvSpPr txBox="1">
            <a:spLocks noGrp="1"/>
          </p:cNvSpPr>
          <p:nvPr/>
        </p:nvSpPr>
        <p:spPr bwMode="auto">
          <a:xfrm>
            <a:off x="8229600" y="890588"/>
            <a:ext cx="457200" cy="365125"/>
          </a:xfrm>
          <a:prstGeom prst="rect">
            <a:avLst/>
          </a:prstGeom>
          <a:noFill/>
          <a:ln w="9525">
            <a:noFill/>
            <a:miter lim="800000"/>
            <a:headEnd/>
            <a:tailEnd/>
          </a:ln>
        </p:spPr>
        <p:txBody>
          <a:bodyPr anchor="ctr"/>
          <a:lstStyle/>
          <a:p>
            <a:pPr algn="ctr" eaLnBrk="1" hangingPunct="1"/>
            <a:endParaRPr lang="el-GR" altLang="el-GR" sz="1600" b="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833438" y="1225550"/>
            <a:ext cx="7067550" cy="820738"/>
          </a:xfrm>
        </p:spPr>
        <p:txBody>
          <a:bodyPr anchor="t"/>
          <a:lstStyle/>
          <a:p>
            <a:pPr eaLnBrk="1" hangingPunct="1"/>
            <a:r>
              <a:rPr lang="el-GR" altLang="el-GR" sz="2000" b="1" smtClean="0">
                <a:latin typeface="Verdana" pitchFamily="34" charset="0"/>
                <a:ea typeface="Verdana" pitchFamily="34" charset="0"/>
                <a:cs typeface="Verdana" pitchFamily="34" charset="0"/>
              </a:rPr>
              <a:t>Δ. Διαχείριση - Παρακολούθηση</a:t>
            </a:r>
            <a:endParaRPr lang="en-US" altLang="el-GR" sz="2000" b="1" smtClean="0">
              <a:latin typeface="Verdana" pitchFamily="34" charset="0"/>
              <a:ea typeface="Verdana" pitchFamily="34" charset="0"/>
              <a:cs typeface="Verdana" pitchFamily="34" charset="0"/>
            </a:endParaRPr>
          </a:p>
        </p:txBody>
      </p:sp>
      <p:sp>
        <p:nvSpPr>
          <p:cNvPr id="9219" name="Content Placeholder 2"/>
          <p:cNvSpPr>
            <a:spLocks noGrp="1"/>
          </p:cNvSpPr>
          <p:nvPr>
            <p:ph idx="4294967295"/>
          </p:nvPr>
        </p:nvSpPr>
        <p:spPr>
          <a:xfrm>
            <a:off x="233363" y="1897063"/>
            <a:ext cx="8262937" cy="3965575"/>
          </a:xfrm>
        </p:spPr>
        <p:txBody>
          <a:bodyPr/>
          <a:lstStyle/>
          <a:p>
            <a:pPr eaLnBrk="1" hangingPunct="1">
              <a:buFont typeface="Wingdings" pitchFamily="2" charset="2"/>
              <a:buChar char="Ø"/>
            </a:pPr>
            <a:r>
              <a:rPr lang="el-GR" altLang="el-GR" sz="2000" smtClean="0">
                <a:latin typeface="Verdana" pitchFamily="34" charset="0"/>
                <a:ea typeface="Verdana" pitchFamily="34" charset="0"/>
                <a:cs typeface="Verdana" pitchFamily="34" charset="0"/>
              </a:rPr>
              <a:t>Υλοποίηση έργου με ίδια μέσα</a:t>
            </a:r>
          </a:p>
          <a:p>
            <a:pPr eaLnBrk="1" hangingPunct="1">
              <a:buFont typeface="Arial" charset="0"/>
              <a:buNone/>
            </a:pPr>
            <a:endParaRPr lang="el-GR" altLang="el-GR" sz="2000" smtClean="0">
              <a:latin typeface="Verdana" pitchFamily="34" charset="0"/>
              <a:ea typeface="Verdana" pitchFamily="34" charset="0"/>
              <a:cs typeface="Verdana" pitchFamily="34" charset="0"/>
            </a:endParaRPr>
          </a:p>
          <a:p>
            <a:pPr eaLnBrk="1" hangingPunct="1">
              <a:buFont typeface="Wingdings" pitchFamily="2" charset="2"/>
              <a:buChar char="Ø"/>
            </a:pPr>
            <a:r>
              <a:rPr lang="el-GR" altLang="el-GR" sz="2000" smtClean="0">
                <a:latin typeface="Verdana" pitchFamily="34" charset="0"/>
                <a:ea typeface="Verdana" pitchFamily="34" charset="0"/>
                <a:cs typeface="Verdana" pitchFamily="34" charset="0"/>
              </a:rPr>
              <a:t>Πιστοποίηση φυσικού αντικειμένου - Παραδοτέα</a:t>
            </a:r>
          </a:p>
          <a:p>
            <a:pPr>
              <a:buFont typeface="Arial" charset="0"/>
              <a:buNone/>
            </a:pPr>
            <a:r>
              <a:rPr lang="el-GR" altLang="el-GR" sz="2000" smtClean="0">
                <a:latin typeface="Verdana" pitchFamily="34" charset="0"/>
                <a:ea typeface="Verdana" pitchFamily="34" charset="0"/>
                <a:cs typeface="Verdana" pitchFamily="34" charset="0"/>
              </a:rPr>
              <a:t>Κατάλογος με τους ανθρωπομήνες απασχόλησης των στελεχών της δομής</a:t>
            </a:r>
          </a:p>
          <a:p>
            <a:pPr>
              <a:buFont typeface="Arial" charset="0"/>
              <a:buNone/>
            </a:pPr>
            <a:r>
              <a:rPr lang="el-GR" altLang="el-GR" sz="2000" smtClean="0">
                <a:latin typeface="Verdana" pitchFamily="34" charset="0"/>
                <a:ea typeface="Verdana" pitchFamily="34" charset="0"/>
                <a:cs typeface="Verdana" pitchFamily="34" charset="0"/>
              </a:rPr>
              <a:t>Ημερήσια υπογεγραμμένα παρουσιολόγια στελεχών της δομής</a:t>
            </a:r>
          </a:p>
          <a:p>
            <a:pPr>
              <a:buFont typeface="Arial" charset="0"/>
              <a:buNone/>
            </a:pPr>
            <a:r>
              <a:rPr lang="el-GR" altLang="el-GR" sz="2000" smtClean="0">
                <a:latin typeface="Verdana" pitchFamily="34" charset="0"/>
                <a:ea typeface="Verdana" pitchFamily="34" charset="0"/>
                <a:cs typeface="Verdana" pitchFamily="34" charset="0"/>
              </a:rPr>
              <a:t>Ημερήσιες καρτέλες καταγραφής εισερχομένων στη δομή</a:t>
            </a:r>
          </a:p>
          <a:p>
            <a:pPr>
              <a:buFont typeface="Arial" charset="0"/>
              <a:buNone/>
            </a:pPr>
            <a:endParaRPr lang="el-GR" altLang="el-GR" sz="2000" smtClean="0">
              <a:latin typeface="Verdana" pitchFamily="34" charset="0"/>
              <a:ea typeface="Verdana" pitchFamily="34" charset="0"/>
              <a:cs typeface="Verdana" pitchFamily="34" charset="0"/>
            </a:endParaRPr>
          </a:p>
          <a:p>
            <a:pPr algn="ctr">
              <a:buFont typeface="Arial" charset="0"/>
              <a:buNone/>
            </a:pPr>
            <a:r>
              <a:rPr lang="el-GR" altLang="el-GR" sz="2000" u="sng" smtClean="0">
                <a:latin typeface="Verdana" pitchFamily="34" charset="0"/>
                <a:ea typeface="Verdana" pitchFamily="34" charset="0"/>
                <a:cs typeface="Verdana" pitchFamily="34" charset="0"/>
              </a:rPr>
              <a:t>Χρήση Πληροφοριακού Συστήματος</a:t>
            </a:r>
            <a:r>
              <a:rPr lang="en-US" altLang="el-GR" sz="2000" u="sng" smtClean="0">
                <a:latin typeface="Verdana" pitchFamily="34" charset="0"/>
                <a:ea typeface="Verdana" pitchFamily="34" charset="0"/>
                <a:cs typeface="Verdana" pitchFamily="34" charset="0"/>
              </a:rPr>
              <a:t> </a:t>
            </a:r>
            <a:r>
              <a:rPr lang="el-GR" altLang="el-GR" sz="2000" u="sng" smtClean="0">
                <a:latin typeface="Verdana" pitchFamily="34" charset="0"/>
                <a:ea typeface="Verdana" pitchFamily="34" charset="0"/>
                <a:cs typeface="Verdana" pitchFamily="34" charset="0"/>
              </a:rPr>
              <a:t>για την πιστοποίηση</a:t>
            </a:r>
          </a:p>
          <a:p>
            <a:pPr eaLnBrk="1" hangingPunct="1">
              <a:buFont typeface="Wingdings" pitchFamily="2" charset="2"/>
              <a:buChar char="ü"/>
            </a:pPr>
            <a:endParaRPr lang="el-GR" altLang="el-GR" sz="2000" smtClean="0"/>
          </a:p>
          <a:p>
            <a:pPr eaLnBrk="1" hangingPunct="1">
              <a:buFont typeface="Arial" charset="0"/>
              <a:buNone/>
            </a:pPr>
            <a:endParaRPr lang="en-US" altLang="el-GR" sz="2000" smtClean="0"/>
          </a:p>
        </p:txBody>
      </p:sp>
      <p:sp>
        <p:nvSpPr>
          <p:cNvPr id="9220" name="Slide Number Placeholder 3"/>
          <p:cNvSpPr txBox="1">
            <a:spLocks noGrp="1"/>
          </p:cNvSpPr>
          <p:nvPr/>
        </p:nvSpPr>
        <p:spPr bwMode="auto">
          <a:xfrm>
            <a:off x="8229600" y="890588"/>
            <a:ext cx="457200" cy="365125"/>
          </a:xfrm>
          <a:prstGeom prst="rect">
            <a:avLst/>
          </a:prstGeom>
          <a:noFill/>
          <a:ln w="9525">
            <a:noFill/>
            <a:miter lim="800000"/>
            <a:headEnd/>
            <a:tailEnd/>
          </a:ln>
        </p:spPr>
        <p:txBody>
          <a:bodyPr anchor="ctr"/>
          <a:lstStyle/>
          <a:p>
            <a:pPr algn="ctr" eaLnBrk="1" hangingPunct="1"/>
            <a:endParaRPr lang="el-GR" altLang="el-GR" sz="1600" b="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833438" y="1225550"/>
            <a:ext cx="7067550" cy="820738"/>
          </a:xfrm>
        </p:spPr>
        <p:txBody>
          <a:bodyPr anchor="t"/>
          <a:lstStyle/>
          <a:p>
            <a:pPr eaLnBrk="1" hangingPunct="1"/>
            <a:r>
              <a:rPr lang="el-GR" altLang="el-GR" sz="2000" b="1" smtClean="0">
                <a:latin typeface="Verdana" pitchFamily="34" charset="0"/>
                <a:ea typeface="Verdana" pitchFamily="34" charset="0"/>
                <a:cs typeface="Verdana" pitchFamily="34" charset="0"/>
              </a:rPr>
              <a:t>Δ. Διαχείριση - Παρακολούθηση</a:t>
            </a:r>
            <a:endParaRPr lang="en-US" altLang="el-GR" sz="2000" b="1" smtClean="0">
              <a:latin typeface="Verdana" pitchFamily="34" charset="0"/>
              <a:ea typeface="Verdana" pitchFamily="34" charset="0"/>
              <a:cs typeface="Verdana" pitchFamily="34" charset="0"/>
            </a:endParaRPr>
          </a:p>
        </p:txBody>
      </p:sp>
      <p:sp>
        <p:nvSpPr>
          <p:cNvPr id="10243" name="Content Placeholder 2"/>
          <p:cNvSpPr>
            <a:spLocks noGrp="1"/>
          </p:cNvSpPr>
          <p:nvPr>
            <p:ph idx="4294967295"/>
          </p:nvPr>
        </p:nvSpPr>
        <p:spPr>
          <a:xfrm>
            <a:off x="344488" y="1647825"/>
            <a:ext cx="7970837" cy="4214813"/>
          </a:xfrm>
        </p:spPr>
        <p:txBody>
          <a:bodyPr/>
          <a:lstStyle/>
          <a:p>
            <a:pPr marL="0" indent="0" algn="just" eaLnBrk="1" hangingPunct="1">
              <a:buFont typeface="Arial" charset="0"/>
              <a:buNone/>
            </a:pPr>
            <a:r>
              <a:rPr lang="el-GR" altLang="el-GR" sz="2000" smtClean="0">
                <a:latin typeface="Verdana" pitchFamily="34" charset="0"/>
                <a:ea typeface="Verdana" pitchFamily="34" charset="0"/>
                <a:cs typeface="Verdana" pitchFamily="34" charset="0"/>
              </a:rPr>
              <a:t>Πληροφοριακό Σύστημα: Ηλεκτρονική Εφαρμογή Πληροφόρησης, Εγγραφής και  Παραπομπής Ωφελούμενων Κέντρων Κοινότητας &amp; Κοινωνικών Δομών ΕΚΤ</a:t>
            </a:r>
          </a:p>
          <a:p>
            <a:pPr marL="0" lvl="2" indent="0" algn="just" eaLnBrk="1" hangingPunct="1">
              <a:buFont typeface="Arial" charset="0"/>
              <a:buNone/>
            </a:pPr>
            <a:r>
              <a:rPr lang="el-GR" altLang="el-GR" sz="2000" b="1" smtClean="0">
                <a:latin typeface="Verdana" pitchFamily="34" charset="0"/>
                <a:ea typeface="Verdana" pitchFamily="34" charset="0"/>
                <a:cs typeface="Verdana" pitchFamily="34" charset="0"/>
              </a:rPr>
              <a:t>Οριζόντιο εργαλείο για όλες τις δομές και προγράμματα: καταγραφή προγραμμάτων και ωφελούμενων</a:t>
            </a:r>
          </a:p>
          <a:p>
            <a:pPr marL="0" lvl="2" indent="0" eaLnBrk="1" hangingPunct="1">
              <a:buFont typeface="Wingdings" pitchFamily="2" charset="2"/>
              <a:buChar char="ü"/>
            </a:pPr>
            <a:r>
              <a:rPr lang="el-GR" altLang="el-GR" sz="2000" smtClean="0">
                <a:latin typeface="Verdana" pitchFamily="34" charset="0"/>
                <a:ea typeface="Verdana" pitchFamily="34" charset="0"/>
                <a:cs typeface="Verdana" pitchFamily="34" charset="0"/>
              </a:rPr>
              <a:t>Εγγραφή ωφελούμενων</a:t>
            </a:r>
          </a:p>
          <a:p>
            <a:pPr marL="0" lvl="2" indent="0" eaLnBrk="1" hangingPunct="1">
              <a:buFont typeface="Wingdings" pitchFamily="2" charset="2"/>
              <a:buChar char="ü"/>
            </a:pPr>
            <a:r>
              <a:rPr lang="el-GR" altLang="el-GR" sz="2000" smtClean="0">
                <a:latin typeface="Verdana" pitchFamily="34" charset="0"/>
                <a:ea typeface="Verdana" pitchFamily="34" charset="0"/>
                <a:cs typeface="Verdana" pitchFamily="34" charset="0"/>
              </a:rPr>
              <a:t>Παρακολούθηση ωφελούμενων</a:t>
            </a:r>
          </a:p>
          <a:p>
            <a:pPr marL="0" lvl="2" indent="0" eaLnBrk="1" hangingPunct="1">
              <a:buFont typeface="Wingdings" pitchFamily="2" charset="2"/>
              <a:buChar char="ü"/>
            </a:pPr>
            <a:r>
              <a:rPr lang="el-GR" altLang="el-GR" sz="2000" smtClean="0">
                <a:latin typeface="Verdana" pitchFamily="34" charset="0"/>
                <a:ea typeface="Verdana" pitchFamily="34" charset="0"/>
                <a:cs typeface="Verdana" pitchFamily="34" charset="0"/>
              </a:rPr>
              <a:t>Εξαγωγή Στατιστικών </a:t>
            </a:r>
          </a:p>
          <a:p>
            <a:pPr marL="0" lvl="2" indent="0" eaLnBrk="1" hangingPunct="1">
              <a:buFont typeface="Wingdings" pitchFamily="2" charset="2"/>
              <a:buChar char="ü"/>
            </a:pPr>
            <a:r>
              <a:rPr lang="el-GR" altLang="el-GR" sz="2000" smtClean="0">
                <a:latin typeface="Verdana" pitchFamily="34" charset="0"/>
                <a:ea typeface="Verdana" pitchFamily="34" charset="0"/>
                <a:cs typeface="Verdana" pitchFamily="34" charset="0"/>
              </a:rPr>
              <a:t>Δικαίωμα χρήσης και πρόσβαση στα δεδομένα</a:t>
            </a:r>
            <a:endParaRPr lang="en-US" altLang="el-GR" sz="2000" smtClean="0">
              <a:latin typeface="Verdana" pitchFamily="34" charset="0"/>
              <a:ea typeface="Verdana" pitchFamily="34" charset="0"/>
              <a:cs typeface="Verdana" pitchFamily="34" charset="0"/>
            </a:endParaRPr>
          </a:p>
          <a:p>
            <a:pPr marL="0" lvl="2" indent="0" eaLnBrk="1" hangingPunct="1">
              <a:buFont typeface="Wingdings" pitchFamily="2" charset="2"/>
              <a:buChar char="ü"/>
            </a:pPr>
            <a:r>
              <a:rPr lang="el-GR" altLang="el-GR" sz="2000" smtClean="0">
                <a:latin typeface="Verdana" pitchFamily="34" charset="0"/>
                <a:ea typeface="Verdana" pitchFamily="34" charset="0"/>
                <a:cs typeface="Verdana" pitchFamily="34" charset="0"/>
              </a:rPr>
              <a:t>Υποχρέωση τήρησης των στοιχείων των ωφελούμενων και χρήσης του πληροφοριακού συστήματος</a:t>
            </a:r>
          </a:p>
          <a:p>
            <a:pPr marL="0" indent="0" eaLnBrk="1" hangingPunct="1">
              <a:buFont typeface="Wingdings" pitchFamily="2" charset="2"/>
              <a:buChar char="ü"/>
            </a:pPr>
            <a:endParaRPr lang="el-GR" altLang="el-GR" sz="2000" smtClean="0"/>
          </a:p>
          <a:p>
            <a:pPr marL="0" indent="0" eaLnBrk="1" hangingPunct="1">
              <a:buFont typeface="Arial" charset="0"/>
              <a:buNone/>
            </a:pPr>
            <a:endParaRPr lang="en-US" altLang="el-GR" sz="2000" smtClean="0"/>
          </a:p>
        </p:txBody>
      </p:sp>
      <p:sp>
        <p:nvSpPr>
          <p:cNvPr id="10244" name="Slide Number Placeholder 3"/>
          <p:cNvSpPr txBox="1">
            <a:spLocks noGrp="1"/>
          </p:cNvSpPr>
          <p:nvPr/>
        </p:nvSpPr>
        <p:spPr bwMode="auto">
          <a:xfrm>
            <a:off x="8229600" y="890588"/>
            <a:ext cx="457200" cy="365125"/>
          </a:xfrm>
          <a:prstGeom prst="rect">
            <a:avLst/>
          </a:prstGeom>
          <a:noFill/>
          <a:ln w="9525">
            <a:noFill/>
            <a:miter lim="800000"/>
            <a:headEnd/>
            <a:tailEnd/>
          </a:ln>
        </p:spPr>
        <p:txBody>
          <a:bodyPr anchor="ctr"/>
          <a:lstStyle/>
          <a:p>
            <a:pPr algn="ctr" eaLnBrk="1" hangingPunct="1"/>
            <a:endParaRPr lang="el-GR" altLang="el-GR" sz="1600" b="1">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991</TotalTime>
  <Words>492</Words>
  <Application>Microsoft Office PowerPoint</Application>
  <PresentationFormat>Προβολή στην οθόνη (4:3)</PresentationFormat>
  <Paragraphs>104</Paragraphs>
  <Slides>10</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Office Theme</vt:lpstr>
      <vt:lpstr>ΠΕΡΙΦΕΡΕΙΑΚΑ ΕΠΙΧΕΙΡΗΣΙΑΚΑ ΠΡΟΓΡΑΜΜΑΤΑ  Ημερίδα για τη λειτουργία των Κέντρων Κοινότητας </vt:lpstr>
      <vt:lpstr>Α. Στόχευση πολιτικής</vt:lpstr>
      <vt:lpstr>Β. Βασικές αρχές λειτουργίας </vt:lpstr>
      <vt:lpstr>Γ. Τρόπος λειτουργίας – Παροχή Υπηρεσιών</vt:lpstr>
      <vt:lpstr>Γ. Τρόπος λειτουργίας – Παροχή Υπηρεσιών</vt:lpstr>
      <vt:lpstr>Διαφάνεια 6</vt:lpstr>
      <vt:lpstr>Γ. Τρόπος λειτουργίας – Παροχή Υπηρεσιών</vt:lpstr>
      <vt:lpstr>Δ. Διαχείριση - Παρακολούθηση</vt:lpstr>
      <vt:lpstr>Δ. Διαχείριση - Παρακολούθηση</vt:lpstr>
      <vt:lpstr>Διαφάνεια 10</vt:lpstr>
    </vt:vector>
  </TitlesOfParts>
  <Company>st_dika@hotmail.com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Stavroula Diakomina</dc:creator>
  <cp:lastModifiedBy>χρηστος</cp:lastModifiedBy>
  <cp:revision>160</cp:revision>
  <cp:lastPrinted>2017-10-23T06:22:16Z</cp:lastPrinted>
  <dcterms:created xsi:type="dcterms:W3CDTF">2016-03-07T15:20:37Z</dcterms:created>
  <dcterms:modified xsi:type="dcterms:W3CDTF">2017-11-19T08:30:39Z</dcterms:modified>
</cp:coreProperties>
</file>