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4"/>
  </p:notesMasterIdLst>
  <p:handoutMasterIdLst>
    <p:handoutMasterId r:id="rId55"/>
  </p:handoutMasterIdLst>
  <p:sldIdLst>
    <p:sldId id="256" r:id="rId2"/>
    <p:sldId id="297" r:id="rId3"/>
    <p:sldId id="299" r:id="rId4"/>
    <p:sldId id="257" r:id="rId5"/>
    <p:sldId id="324" r:id="rId6"/>
    <p:sldId id="300" r:id="rId7"/>
    <p:sldId id="261" r:id="rId8"/>
    <p:sldId id="260" r:id="rId9"/>
    <p:sldId id="258" r:id="rId10"/>
    <p:sldId id="269" r:id="rId11"/>
    <p:sldId id="291" r:id="rId12"/>
    <p:sldId id="268" r:id="rId13"/>
    <p:sldId id="267" r:id="rId14"/>
    <p:sldId id="294" r:id="rId15"/>
    <p:sldId id="325" r:id="rId16"/>
    <p:sldId id="263" r:id="rId17"/>
    <p:sldId id="351" r:id="rId18"/>
    <p:sldId id="266" r:id="rId19"/>
    <p:sldId id="265" r:id="rId20"/>
    <p:sldId id="328" r:id="rId21"/>
    <p:sldId id="329" r:id="rId22"/>
    <p:sldId id="264" r:id="rId23"/>
    <p:sldId id="281" r:id="rId24"/>
    <p:sldId id="326" r:id="rId25"/>
    <p:sldId id="327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7" r:id="rId41"/>
    <p:sldId id="348" r:id="rId42"/>
    <p:sldId id="349" r:id="rId43"/>
    <p:sldId id="350" r:id="rId44"/>
    <p:sldId id="305" r:id="rId45"/>
    <p:sldId id="344" r:id="rId46"/>
    <p:sldId id="284" r:id="rId47"/>
    <p:sldId id="345" r:id="rId48"/>
    <p:sldId id="346" r:id="rId49"/>
    <p:sldId id="295" r:id="rId50"/>
    <p:sldId id="309" r:id="rId51"/>
    <p:sldId id="278" r:id="rId52"/>
    <p:sldId id="283" r:id="rId53"/>
  </p:sldIdLst>
  <p:sldSz cx="9144000" cy="6858000" type="screen4x3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766D2-630C-4A01-81C8-074C132F0563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5592225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EF55F-B80B-44BE-A498-2F60CC4EB3B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D1052-B74F-4BE6-B476-DA884F8C1F67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987267" y="3228895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5592225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01AF7-B70B-4A9F-B89B-0F6109AC817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1AF7-B70B-4A9F-B89B-0F6109AC8172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1348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016372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918295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4771956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153378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0319257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9192293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20448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6783364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76923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727588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467191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085526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7501489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6342106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2421462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577789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1037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entrakoinotitas.g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Πλατφόρμα </a:t>
            </a:r>
            <a:r>
              <a:rPr lang="el-GR" sz="4800" dirty="0"/>
              <a:t>Κέντρων Κοινότητας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Γνωριμία με την πλατφόρμα υποστήριξης </a:t>
            </a:r>
            <a:br>
              <a:rPr lang="el-GR" sz="2000" dirty="0"/>
            </a:br>
            <a:r>
              <a:rPr lang="el-GR" sz="2000" dirty="0"/>
              <a:t>των Κέντρων Κοινότητας (μητρώο ωφελούμενων)</a:t>
            </a:r>
            <a:br>
              <a:rPr lang="el-GR" sz="2000" dirty="0"/>
            </a:br>
            <a:r>
              <a:rPr lang="el-GR" sz="2000" dirty="0"/>
              <a:t>για χρήστες Δήμων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ΛΕΙΤΟΥΡΓΙΑ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Μητρώο </a:t>
            </a:r>
            <a:r>
              <a:rPr lang="el-GR" dirty="0" smtClean="0"/>
              <a:t>ωφελούμενων 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Διαφορετικό </a:t>
            </a:r>
            <a:r>
              <a:rPr lang="en-US" dirty="0" smtClean="0"/>
              <a:t>menu </a:t>
            </a:r>
            <a:r>
              <a:rPr lang="el-GR" dirty="0"/>
              <a:t>στους </a:t>
            </a:r>
            <a:r>
              <a:rPr lang="en-US" dirty="0"/>
              <a:t>Logged </a:t>
            </a:r>
            <a:r>
              <a:rPr lang="el-GR" dirty="0"/>
              <a:t>χρήστες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8" y="1839739"/>
            <a:ext cx="5726242" cy="42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8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Μητρώο </a:t>
            </a:r>
            <a:r>
              <a:rPr lang="el-GR" dirty="0" smtClean="0"/>
              <a:t>ωφελούμενων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1318511"/>
            <a:ext cx="6436605" cy="4722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Αναζήτηση προσώπου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480" y="1340768"/>
            <a:ext cx="7861349" cy="470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Αποτέλεσμα αναζήτησης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11182"/>
            <a:ext cx="6273744" cy="4832403"/>
          </a:xfrm>
        </p:spPr>
      </p:pic>
    </p:spTree>
    <p:extLst>
      <p:ext uri="{BB962C8B-B14F-4D97-AF65-F5344CB8AC3E}">
        <p14:creationId xmlns:p14="http://schemas.microsoft.com/office/powerpoint/2010/main" xmlns="" val="3371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14729" cy="1320800"/>
          </a:xfrm>
        </p:spPr>
        <p:txBody>
          <a:bodyPr/>
          <a:lstStyle/>
          <a:p>
            <a:r>
              <a:rPr lang="el-GR" sz="3400" dirty="0"/>
              <a:t>Μπορεί</a:t>
            </a:r>
            <a:r>
              <a:rPr lang="el-GR" dirty="0"/>
              <a:t> να είναι ήδη </a:t>
            </a:r>
            <a:r>
              <a:rPr lang="el-GR" dirty="0" smtClean="0"/>
              <a:t>στο μητρώο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Ενημερώνουμε με μεταπτώσεις συνεχώς το μητρώο ωφελούμενων από το μητρώο δικαιούχων ΚΕΑ</a:t>
            </a:r>
          </a:p>
          <a:p>
            <a:pPr lvl="1"/>
            <a:r>
              <a:rPr lang="el-GR" dirty="0"/>
              <a:t>Μπορεί να έχει καταγραφεί ήδη, ή</a:t>
            </a:r>
          </a:p>
          <a:p>
            <a:pPr lvl="1"/>
            <a:r>
              <a:rPr lang="el-GR" dirty="0"/>
              <a:t>Κάνουμε μια νέα καταγραφή του προσώπου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348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599" y="609600"/>
            <a:ext cx="7130753" cy="1320800"/>
          </a:xfrm>
        </p:spPr>
        <p:txBody>
          <a:bodyPr>
            <a:normAutofit/>
          </a:bodyPr>
          <a:lstStyle/>
          <a:p>
            <a:r>
              <a:rPr lang="el-GR" sz="3400" dirty="0"/>
              <a:t>Προβολή -Τροποποίηση στοιχείων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027" y="1715490"/>
            <a:ext cx="5468649" cy="43258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Καρτέλα Ωφελούμενου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11560" y="4581128"/>
            <a:ext cx="6347715" cy="860400"/>
          </a:xfrm>
        </p:spPr>
        <p:txBody>
          <a:bodyPr/>
          <a:lstStyle/>
          <a:p>
            <a:r>
              <a:rPr lang="el-GR" dirty="0"/>
              <a:t>Θεματική ενότητα: </a:t>
            </a:r>
            <a:r>
              <a:rPr lang="el-GR" dirty="0" smtClean="0"/>
              <a:t>Γενικά στοιχεία 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29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 –Προσωπικά στοιχεία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16" y="1213225"/>
            <a:ext cx="6461964" cy="4713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22841" cy="1320800"/>
          </a:xfrm>
        </p:spPr>
        <p:txBody>
          <a:bodyPr>
            <a:normAutofit/>
          </a:bodyPr>
          <a:lstStyle/>
          <a:p>
            <a:r>
              <a:rPr lang="el-GR" dirty="0" smtClean="0"/>
              <a:t>Γενικά </a:t>
            </a:r>
            <a:r>
              <a:rPr lang="en-US" dirty="0" smtClean="0"/>
              <a:t>–</a:t>
            </a:r>
            <a:r>
              <a:rPr lang="el-GR" dirty="0" smtClean="0"/>
              <a:t>Λοιπά στοιχεία 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5201051" cy="50033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Σημείο Εισόδου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https://kentrakoinotitas.gr/</a:t>
            </a:r>
            <a:r>
              <a:rPr lang="en-US" dirty="0"/>
              <a:t> </a:t>
            </a:r>
            <a:endParaRPr lang="el-GR" dirty="0"/>
          </a:p>
          <a:p>
            <a:pPr lvl="1"/>
            <a:r>
              <a:rPr lang="el-GR" dirty="0"/>
              <a:t>πιστοποίηση χρηστών από την πλατφόρμα</a:t>
            </a:r>
          </a:p>
          <a:p>
            <a:pPr lvl="1"/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91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Καρτέλα Ωφελούμενου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Θεματική ενότητα: Οικογενειακά στοιχεία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29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</a:t>
            </a:r>
            <a:r>
              <a:rPr lang="en-US" dirty="0"/>
              <a:t>CRM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CRM: </a:t>
            </a:r>
            <a:r>
              <a:rPr lang="en-US" dirty="0">
                <a:solidFill>
                  <a:srgbClr val="FF0000"/>
                </a:solidFill>
              </a:rPr>
              <a:t>Customer</a:t>
            </a:r>
            <a:r>
              <a:rPr lang="en-US" dirty="0"/>
              <a:t> </a:t>
            </a:r>
            <a:r>
              <a:rPr lang="en-US" b="1" dirty="0"/>
              <a:t>relationship</a:t>
            </a:r>
            <a:r>
              <a:rPr lang="en-US" dirty="0"/>
              <a:t> management</a:t>
            </a:r>
          </a:p>
          <a:p>
            <a:endParaRPr lang="en-US" dirty="0"/>
          </a:p>
          <a:p>
            <a:r>
              <a:rPr lang="el-GR" dirty="0"/>
              <a:t>«Οικογενειακές καταστάσεις»</a:t>
            </a:r>
          </a:p>
          <a:p>
            <a:endParaRPr lang="el-GR" dirty="0"/>
          </a:p>
          <a:p>
            <a:r>
              <a:rPr lang="el-GR" dirty="0"/>
              <a:t>Προστατευόμενα μέλη</a:t>
            </a:r>
          </a:p>
          <a:p>
            <a:endParaRPr lang="el-GR" dirty="0"/>
          </a:p>
          <a:p>
            <a:r>
              <a:rPr lang="el-GR" dirty="0"/>
              <a:t>Συσχετίσεις με άλλα πρόσωπα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42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Οικογενειακή κατάσταση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00808"/>
            <a:ext cx="5321389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Νέα εγγραφή οικογενειακής κατάστασης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8" y="1860612"/>
            <a:ext cx="7274770" cy="4221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Καταγραφή οικ. κατάστασης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8" y="1282444"/>
            <a:ext cx="5762602" cy="475892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653136"/>
            <a:ext cx="6348413" cy="1192771"/>
          </a:xfrm>
        </p:spPr>
      </p:pic>
    </p:spTree>
    <p:extLst>
      <p:ext uri="{BB962C8B-B14F-4D97-AF65-F5344CB8AC3E}">
        <p14:creationId xmlns:p14="http://schemas.microsoft.com/office/powerpoint/2010/main" xmlns="" val="7319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 την εγγραφή νέας οικογενειακής κατάστασης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25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8" y="1772816"/>
            <a:ext cx="5304323" cy="43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36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Καρτέλα Ωφελούμενου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Θεματική ενότητα: Ασφαλιστικά &amp; Εργασιακά στοιχεία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0954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Ασφαλιστική Κάλυψη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27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547" y="1225852"/>
            <a:ext cx="5831129" cy="48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752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86737" cy="1320800"/>
          </a:xfrm>
        </p:spPr>
        <p:txBody>
          <a:bodyPr/>
          <a:lstStyle/>
          <a:p>
            <a:r>
              <a:rPr lang="el-GR" dirty="0"/>
              <a:t>Προσθήκη εγγραφής εργασίας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28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5805591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2922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Στοιχεία εργασίας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29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1"/>
            <a:ext cx="6490487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83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Authentication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Διαχείριση χρηστών και </a:t>
            </a:r>
            <a:r>
              <a:rPr lang="en-US" dirty="0"/>
              <a:t>Login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40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Καρτέλα Ωφελούμενου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Θεματική ενότητα: Οικονομικά Στοιχεία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2664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κατάσταση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31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310" y="1409029"/>
            <a:ext cx="6372200" cy="466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3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58745" cy="1320800"/>
          </a:xfrm>
        </p:spPr>
        <p:txBody>
          <a:bodyPr>
            <a:normAutofit/>
          </a:bodyPr>
          <a:lstStyle/>
          <a:p>
            <a:r>
              <a:rPr lang="el-GR" dirty="0"/>
              <a:t>Νέα εγγραφή </a:t>
            </a:r>
            <a:r>
              <a:rPr lang="el-GR" dirty="0" smtClean="0"/>
              <a:t>οικονομικής </a:t>
            </a:r>
            <a:r>
              <a:rPr lang="el-GR" dirty="0"/>
              <a:t>κατάστασης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32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1772816"/>
            <a:ext cx="7020272" cy="48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643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Καρτέλα Ωφελούμενου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Θεματική ενότητα: Στεγαστική κατάσταση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82501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Στεγαστική Κατάσταση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34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60834"/>
            <a:ext cx="6732240" cy="38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94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Καρτέλα Ωφελούμενου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Θεματική ενότητα: Ειδικές κατηγορίες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2194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Ειδικές κατηγορίες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36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8" y="1556792"/>
            <a:ext cx="7809482" cy="45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165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Διαθέσιμες επιλογές ειδικών κατηγοριών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37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761" y="2125477"/>
            <a:ext cx="6762453" cy="3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845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Καρτέλα Ωφελούμενου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Θεματική ενότητα: Προγράμματα που συμμετέχει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3818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117" y="2053400"/>
            <a:ext cx="6444676" cy="409515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Θα αλλάξει!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7085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Σελίδα </a:t>
            </a:r>
            <a:r>
              <a:rPr lang="en-US" dirty="0"/>
              <a:t>Log In</a:t>
            </a:r>
            <a:r>
              <a:rPr lang="el-GR" dirty="0"/>
              <a:t> 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EBF05F2-DE94-4E25-930A-2709217C0557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704" y="1342530"/>
            <a:ext cx="6349608" cy="4698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0F81AAE7-E822-4605-9BFC-AD1DB15D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Καρτέλα Ωφελούμενου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BCD94DA-1820-45FF-9E69-F10E1D2D7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Θεματική ενότητα: Συνεδρίες και παραπομπές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AADD93-0DBA-4B60-88A0-A344328B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9ED2E0-4F97-4221-8A32-D959575F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4538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A41B9AA-2CD8-4D82-A147-9301A171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Συνεδρίες (και παραπομπές)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9597FBD-4694-4D94-8CE1-54620911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182230"/>
            <a:ext cx="6348413" cy="383815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166EEC-AB0A-4623-BC23-4FA82E5C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B6168C-F0F7-42A9-9503-DDE20D00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6044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FB2F-920A-4E90-B258-BF44F0E4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Συνεδρίες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1150F4F-0549-4A02-A244-FBA40647F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74333"/>
            <a:ext cx="6348413" cy="34539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222DC4-D213-4DA5-AF31-EE37B285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561E5D-9EF7-46FE-A025-4793C013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3776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A4866-74B0-40CC-8A4D-322AEB59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Παραπομπές (δεν έχουμε ακόμα φορείς και προγράμματα)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EB56E4E-6F5B-4D74-82E1-1CD914D75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674728"/>
            <a:ext cx="6348413" cy="28531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80FBEE-6AE1-41A9-A05E-CB66A098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AB45A5-50A5-4B6A-9020-9D90507B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7961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Επιλογές στην καρτέλα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Αποθηκεύσεις, εκτυπώσεις, και όχι μόνο…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61916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Εκτύπωση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72219"/>
            <a:ext cx="6681692" cy="47691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241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Κουμπιά Αποθήκευσης και πλοήγησης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09599" y="3212976"/>
            <a:ext cx="6638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Αποθήκευση : </a:t>
            </a:r>
            <a:r>
              <a:rPr lang="el-GR" sz="2000" dirty="0"/>
              <a:t>Αντιστοιχεί στην Προσωρινή Αποθήκευση</a:t>
            </a:r>
          </a:p>
          <a:p>
            <a:endParaRPr lang="el-GR" sz="2000" dirty="0"/>
          </a:p>
          <a:p>
            <a:r>
              <a:rPr lang="el-GR" sz="2000" b="1" dirty="0"/>
              <a:t>Προηγούμενο: </a:t>
            </a:r>
            <a:r>
              <a:rPr lang="el-GR" sz="2000" dirty="0"/>
              <a:t>μας πηγαίνει στην προηγούμενη θεματική ενότητα</a:t>
            </a:r>
          </a:p>
          <a:p>
            <a:endParaRPr lang="el-GR" sz="2000" dirty="0"/>
          </a:p>
          <a:p>
            <a:r>
              <a:rPr lang="el-GR" sz="2000" b="1" dirty="0"/>
              <a:t>Επόμενο</a:t>
            </a:r>
            <a:r>
              <a:rPr lang="el-GR" sz="2000" dirty="0"/>
              <a:t>: μας πηγαίνει στην επόμενη θεματική ενότητα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076450"/>
            <a:ext cx="4990476" cy="99047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</a:t>
            </a:r>
            <a:r>
              <a:rPr lang="el-GR" dirty="0"/>
              <a:t>θεματικών ενοτήτων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287" y="1556792"/>
            <a:ext cx="2905595" cy="38814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4143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Διαγραφή εγγραφών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48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8" y="1414266"/>
            <a:ext cx="6482682" cy="46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4576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</a:t>
            </a:r>
            <a:r>
              <a:rPr lang="el-GR" dirty="0"/>
              <a:t>ενεργειών ανά καρτέλα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8" y="1260076"/>
            <a:ext cx="6698706" cy="47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572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175" y="1347136"/>
            <a:ext cx="6126560" cy="469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5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Validations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Έλεγχοι ορθότητας στοιχείων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34128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Απαιτούμενα στοιχεία </a:t>
            </a:r>
            <a:r>
              <a:rPr lang="el-GR" dirty="0" smtClean="0"/>
              <a:t>κτλ.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942" y="1396668"/>
            <a:ext cx="6507338" cy="464469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052736"/>
            <a:ext cx="6347715" cy="450377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Ευχαριστώ για την προσοχή </a:t>
            </a:r>
            <a:r>
              <a:rPr lang="el-GR" sz="2800" dirty="0" smtClean="0"/>
              <a:t>σας !</a:t>
            </a:r>
            <a:endParaRPr lang="el-GR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11560" y="2564904"/>
            <a:ext cx="6698706" cy="3096344"/>
          </a:xfrm>
        </p:spPr>
        <p:txBody>
          <a:bodyPr>
            <a:normAutofit/>
          </a:bodyPr>
          <a:lstStyle/>
          <a:p>
            <a:r>
              <a:rPr lang="el-GR" dirty="0" smtClean="0"/>
              <a:t>Στάθης Μαρίνος</a:t>
            </a:r>
            <a:br>
              <a:rPr lang="el-GR" dirty="0" smtClean="0"/>
            </a:br>
            <a:r>
              <a:rPr lang="el-GR" dirty="0" smtClean="0"/>
              <a:t>Σύμβουλος </a:t>
            </a:r>
            <a:r>
              <a:rPr lang="el-GR" dirty="0" smtClean="0"/>
              <a:t>Πληροφορικής, ΗΔΙΚΑ</a:t>
            </a:r>
          </a:p>
          <a:p>
            <a:endParaRPr lang="el-GR" dirty="0" smtClean="0"/>
          </a:p>
          <a:p>
            <a:r>
              <a:rPr lang="el-GR" dirty="0" smtClean="0"/>
              <a:t>Ευτυχία </a:t>
            </a:r>
            <a:r>
              <a:rPr lang="el-GR" dirty="0" err="1" smtClean="0"/>
              <a:t>Τσερέπη</a:t>
            </a:r>
            <a:r>
              <a:rPr lang="el-GR" dirty="0" smtClean="0"/>
              <a:t> </a:t>
            </a:r>
            <a:r>
              <a:rPr lang="el-GR" dirty="0" err="1" smtClean="0"/>
              <a:t>Κρίκη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Τμήμα Ελέγχου Εφαρμογών, ΗΔΙΚΑ</a:t>
            </a:r>
          </a:p>
          <a:p>
            <a:endParaRPr lang="el-GR" dirty="0" smtClean="0"/>
          </a:p>
          <a:p>
            <a:r>
              <a:rPr lang="el-GR" dirty="0" smtClean="0"/>
              <a:t>Ηλίας </a:t>
            </a:r>
            <a:r>
              <a:rPr lang="el-GR" dirty="0" err="1" smtClean="0"/>
              <a:t>Τσερώνης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Τμήμα Μελετών, ΗΔΙΚΑ</a:t>
            </a:r>
          </a:p>
          <a:p>
            <a:endParaRPr lang="el-GR" dirty="0" smtClean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52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νέου μέσω </a:t>
            </a:r>
            <a:r>
              <a:rPr lang="en-US" dirty="0"/>
              <a:t>e-mail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6716255" cy="34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7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στο </a:t>
            </a:r>
            <a:r>
              <a:rPr lang="en-US" dirty="0"/>
              <a:t>E-Mail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EBF05F2-DE94-4E25-930A-2709217C0557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978" y="1930400"/>
            <a:ext cx="5580112" cy="412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 νέου ορισμός κωδικού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EBF05F2-DE94-4E25-930A-2709217C0557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8" y="1562084"/>
            <a:ext cx="6516191" cy="451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νέου </a:t>
            </a:r>
            <a:r>
              <a:rPr lang="en-US" dirty="0"/>
              <a:t>password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EBF05F2-DE94-4E25-930A-2709217C0557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725" y="1556792"/>
            <a:ext cx="6822613" cy="4513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1187</TotalTime>
  <Words>556</Words>
  <Application>Microsoft Office PowerPoint</Application>
  <PresentationFormat>Προβολή στην οθόνη (4:3)</PresentationFormat>
  <Paragraphs>192</Paragraphs>
  <Slides>52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3" baseType="lpstr">
      <vt:lpstr>Facet</vt:lpstr>
      <vt:lpstr>Πλατφόρμα Κέντρων Κοινότητας</vt:lpstr>
      <vt:lpstr>Σημείο Εισόδου</vt:lpstr>
      <vt:lpstr>User Authentication</vt:lpstr>
      <vt:lpstr>Σελίδα Log In </vt:lpstr>
      <vt:lpstr>Login </vt:lpstr>
      <vt:lpstr>Ορισμός νέου μέσω e-mail</vt:lpstr>
      <vt:lpstr>Παραπομπή στο E-Mail</vt:lpstr>
      <vt:lpstr>Εκ νέου ορισμός κωδικού</vt:lpstr>
      <vt:lpstr>Ορισμός νέου password</vt:lpstr>
      <vt:lpstr>ΛΕΙΤΟΥΡΓΙΑ</vt:lpstr>
      <vt:lpstr>Διαφορετικό menu στους Logged χρήστες</vt:lpstr>
      <vt:lpstr>Μητρώο ωφελούμενων</vt:lpstr>
      <vt:lpstr>Αναζήτηση προσώπου</vt:lpstr>
      <vt:lpstr>Αποτέλεσμα αναζήτησης</vt:lpstr>
      <vt:lpstr>Μπορεί να είναι ήδη στο μητρώο</vt:lpstr>
      <vt:lpstr>Προβολή -Τροποποίηση στοιχείων</vt:lpstr>
      <vt:lpstr>Καρτέλα Ωφελούμενου</vt:lpstr>
      <vt:lpstr>Γενικά –Προσωπικά στοιχεία</vt:lpstr>
      <vt:lpstr>Γενικά –Λοιπά στοιχεία </vt:lpstr>
      <vt:lpstr>Καρτέλα Ωφελούμενου</vt:lpstr>
      <vt:lpstr>Χαρακτηριστικά CRM</vt:lpstr>
      <vt:lpstr>Οικογενειακή κατάσταση</vt:lpstr>
      <vt:lpstr>Νέα εγγραφή οικογενειακής κατάστασης</vt:lpstr>
      <vt:lpstr>Καταγραφή οικ. κατάστασης</vt:lpstr>
      <vt:lpstr>Μετά την εγγραφή νέας οικογενειακής κατάστασης</vt:lpstr>
      <vt:lpstr>Καρτέλα Ωφελούμενου</vt:lpstr>
      <vt:lpstr>Ασφαλιστική Κάλυψη</vt:lpstr>
      <vt:lpstr>Προσθήκη εγγραφής εργασίας</vt:lpstr>
      <vt:lpstr>Στοιχεία εργασίας</vt:lpstr>
      <vt:lpstr>Καρτέλα Ωφελούμενου</vt:lpstr>
      <vt:lpstr>Οικονομική κατάσταση</vt:lpstr>
      <vt:lpstr>Νέα εγγραφή οικονομικής κατάστασης</vt:lpstr>
      <vt:lpstr>Καρτέλα Ωφελούμενου</vt:lpstr>
      <vt:lpstr>Στεγαστική Κατάσταση</vt:lpstr>
      <vt:lpstr>Καρτέλα Ωφελούμενου</vt:lpstr>
      <vt:lpstr>Ειδικές κατηγορίες</vt:lpstr>
      <vt:lpstr>Διαθέσιμες επιλογές ειδικών κατηγοριών</vt:lpstr>
      <vt:lpstr>Καρτέλα Ωφελούμενου</vt:lpstr>
      <vt:lpstr>Θα αλλάξει! </vt:lpstr>
      <vt:lpstr>Καρτέλα Ωφελούμενου </vt:lpstr>
      <vt:lpstr>Συνεδρίες (και παραπομπές)</vt:lpstr>
      <vt:lpstr>Συνεδρίες</vt:lpstr>
      <vt:lpstr>Παραπομπές (δεν έχουμε ακόμα φορείς και προγράμματα)</vt:lpstr>
      <vt:lpstr>Επιλογές στην καρτέλα</vt:lpstr>
      <vt:lpstr>Εκτύπωση</vt:lpstr>
      <vt:lpstr>Κουμπιά Αποθήκευσης και πλοήγησης</vt:lpstr>
      <vt:lpstr>Menu θεματικών ενοτήτων</vt:lpstr>
      <vt:lpstr>Διαγραφή εγγραφών</vt:lpstr>
      <vt:lpstr>Trace ενεργειών ανά καρτέλα</vt:lpstr>
      <vt:lpstr>Validations</vt:lpstr>
      <vt:lpstr>Απαιτούμενα στοιχεία κτλ.</vt:lpstr>
      <vt:lpstr>Ευχαριστώ για την προσοχή σας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ΕΦΑΡΜΟΓΗ Κ.Ε.Α.</dc:title>
  <dc:creator>pc</dc:creator>
  <cp:lastModifiedBy>tserepi</cp:lastModifiedBy>
  <cp:revision>106</cp:revision>
  <dcterms:created xsi:type="dcterms:W3CDTF">2016-06-28T22:08:07Z</dcterms:created>
  <dcterms:modified xsi:type="dcterms:W3CDTF">2017-11-17T10:50:56Z</dcterms:modified>
</cp:coreProperties>
</file>