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0"/>
  </p:notesMasterIdLst>
  <p:handoutMasterIdLst>
    <p:handoutMasterId r:id="rId71"/>
  </p:handoutMasterIdLst>
  <p:sldIdLst>
    <p:sldId id="256" r:id="rId2"/>
    <p:sldId id="296" r:id="rId3"/>
    <p:sldId id="297" r:id="rId4"/>
    <p:sldId id="298" r:id="rId5"/>
    <p:sldId id="299" r:id="rId6"/>
    <p:sldId id="257" r:id="rId7"/>
    <p:sldId id="259" r:id="rId8"/>
    <p:sldId id="300" r:id="rId9"/>
    <p:sldId id="261" r:id="rId10"/>
    <p:sldId id="260" r:id="rId11"/>
    <p:sldId id="258" r:id="rId12"/>
    <p:sldId id="272" r:id="rId13"/>
    <p:sldId id="271" r:id="rId14"/>
    <p:sldId id="301" r:id="rId15"/>
    <p:sldId id="270" r:id="rId16"/>
    <p:sldId id="289" r:id="rId17"/>
    <p:sldId id="290" r:id="rId18"/>
    <p:sldId id="302" r:id="rId19"/>
    <p:sldId id="303" r:id="rId20"/>
    <p:sldId id="304" r:id="rId21"/>
    <p:sldId id="269" r:id="rId22"/>
    <p:sldId id="291" r:id="rId23"/>
    <p:sldId id="268" r:id="rId24"/>
    <p:sldId id="267" r:id="rId25"/>
    <p:sldId id="292" r:id="rId26"/>
    <p:sldId id="293" r:id="rId27"/>
    <p:sldId id="294" r:id="rId28"/>
    <p:sldId id="263" r:id="rId29"/>
    <p:sldId id="266" r:id="rId30"/>
    <p:sldId id="265" r:id="rId31"/>
    <p:sldId id="264" r:id="rId32"/>
    <p:sldId id="281" r:id="rId33"/>
    <p:sldId id="324" r:id="rId34"/>
    <p:sldId id="280" r:id="rId35"/>
    <p:sldId id="288" r:id="rId36"/>
    <p:sldId id="305" r:id="rId37"/>
    <p:sldId id="284" r:id="rId38"/>
    <p:sldId id="285" r:id="rId39"/>
    <p:sldId id="317" r:id="rId40"/>
    <p:sldId id="318" r:id="rId41"/>
    <p:sldId id="286" r:id="rId42"/>
    <p:sldId id="295" r:id="rId43"/>
    <p:sldId id="306" r:id="rId44"/>
    <p:sldId id="308" r:id="rId45"/>
    <p:sldId id="273" r:id="rId46"/>
    <p:sldId id="279" r:id="rId47"/>
    <p:sldId id="307" r:id="rId48"/>
    <p:sldId id="309" r:id="rId49"/>
    <p:sldId id="278" r:id="rId50"/>
    <p:sldId id="277" r:id="rId51"/>
    <p:sldId id="276" r:id="rId52"/>
    <p:sldId id="310" r:id="rId53"/>
    <p:sldId id="327" r:id="rId54"/>
    <p:sldId id="274" r:id="rId55"/>
    <p:sldId id="282" r:id="rId56"/>
    <p:sldId id="323" r:id="rId57"/>
    <p:sldId id="325" r:id="rId58"/>
    <p:sldId id="311" r:id="rId59"/>
    <p:sldId id="312" r:id="rId60"/>
    <p:sldId id="313" r:id="rId61"/>
    <p:sldId id="314" r:id="rId62"/>
    <p:sldId id="315" r:id="rId63"/>
    <p:sldId id="316" r:id="rId64"/>
    <p:sldId id="319" r:id="rId65"/>
    <p:sldId id="320" r:id="rId66"/>
    <p:sldId id="321" r:id="rId67"/>
    <p:sldId id="322" r:id="rId68"/>
    <p:sldId id="326" r:id="rId69"/>
  </p:sldIdLst>
  <p:sldSz cx="9144000" cy="6858000" type="screen4x3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766D2-630C-4A01-81C8-074C132F0563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5592225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EF55F-B80B-44BE-A498-2F60CC4EB3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1052-B74F-4BE6-B476-DA884F8C1F67}" type="datetimeFigureOut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5592225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1AF7-B70B-4A9F-B89B-0F6109AC817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1AF7-B70B-4A9F-B89B-0F6109AC8172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348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0016372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918295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477195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153378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0319257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9192293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720448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6783364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876923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727588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7467191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085526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7501489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6342106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242146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57778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08EF-2B35-4014-859B-434C8B482476}" type="datetime1">
              <a:rPr lang="el-GR" smtClean="0"/>
              <a:pPr/>
              <a:t>17/11/2017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Η.ΔΙ.Κ.Α.  Α.Ε.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BF05F2-DE94-4E25-930A-2709217C05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1037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aprogram.gr/gov/" TargetMode="External"/><Relationship Id="rId2" Type="http://schemas.openxmlformats.org/officeDocument/2006/relationships/hyperlink" Target="http://www.keaprogram.gr/pub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ΕΦΑΡΜΟΓΗ Κ.Ε.Α.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Γνωριμία με την πλατφόρμα διαχείρισης του Κοινωνικού Εισοδήματος Αλληλεγγύης</a:t>
            </a:r>
            <a:br>
              <a:rPr lang="el-GR" sz="2000" dirty="0"/>
            </a:br>
            <a:r>
              <a:rPr lang="el-GR" sz="2000" dirty="0"/>
              <a:t>για χρήστες Δήμων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 νέου ορισμός κωδικού</a:t>
            </a:r>
          </a:p>
        </p:txBody>
      </p:sp>
      <p:pic>
        <p:nvPicPr>
          <p:cNvPr id="8" name="5 - Θέση περιεχομένου" descr="UsernamePassword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944" y="2160588"/>
            <a:ext cx="6273725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νέου </a:t>
            </a:r>
            <a:r>
              <a:rPr lang="en-US" dirty="0"/>
              <a:t>password</a:t>
            </a:r>
            <a:endParaRPr lang="el-GR" dirty="0"/>
          </a:p>
        </p:txBody>
      </p:sp>
      <p:pic>
        <p:nvPicPr>
          <p:cNvPr id="7" name="5 - Θέση περιεχομένου" descr="UsernamePassword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10457"/>
            <a:ext cx="6348413" cy="3181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Είσοδος μετά από εκ νέου ορισμού </a:t>
            </a:r>
            <a:r>
              <a:rPr lang="en-US" dirty="0"/>
              <a:t>password</a:t>
            </a:r>
            <a:endParaRPr lang="el-GR" dirty="0"/>
          </a:p>
        </p:txBody>
      </p:sp>
      <p:pic>
        <p:nvPicPr>
          <p:cNvPr id="7" name="5 - Θέση περιεχομένου" descr="UsernamePassword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143572"/>
            <a:ext cx="6348413" cy="1915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“Log In”</a:t>
            </a:r>
            <a:endParaRPr lang="el-GR" dirty="0"/>
          </a:p>
        </p:txBody>
      </p:sp>
      <p:pic>
        <p:nvPicPr>
          <p:cNvPr id="8" name="5 - Θέση περιεχομένου" descr="UsernamePassword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1395"/>
            <a:ext cx="6348413" cy="363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Πληροφοριακό υλικό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Πάντα επίκαιρη και επίσημη πληροφορία για το ΚΕΑ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253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Ανακοινώσεις και πληροφοριακά στοιχεία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70916"/>
            <a:ext cx="6348413" cy="3060781"/>
          </a:xfrm>
          <a:prstGeom prst="rect">
            <a:avLst/>
          </a:prstGeo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blog </a:t>
            </a:r>
            <a:r>
              <a:rPr lang="el-GR" dirty="0"/>
              <a:t>του ΚΕΑ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204" y="2160588"/>
            <a:ext cx="5399204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43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way: </a:t>
            </a:r>
            <a:r>
              <a:rPr lang="el-GR" dirty="0"/>
              <a:t>Το </a:t>
            </a:r>
            <a:r>
              <a:rPr lang="en-US" dirty="0"/>
              <a:t>Blog </a:t>
            </a:r>
            <a:r>
              <a:rPr lang="el-GR" dirty="0"/>
              <a:t>του ΚΕΑ ψάχνει </a:t>
            </a:r>
            <a:r>
              <a:rPr lang="en-US" dirty="0"/>
              <a:t>authors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09367"/>
            <a:ext cx="6348413" cy="19838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9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Πληροφορίες για το ΚΕΑ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76885"/>
            <a:ext cx="6348413" cy="3248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829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FAQs: </a:t>
            </a:r>
            <a:r>
              <a:rPr lang="el-GR" dirty="0"/>
              <a:t>Διαβάζετέ τα, για εσάς τα γράφουμε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72245"/>
            <a:ext cx="6348413" cy="38581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830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745" cy="1320800"/>
          </a:xfrm>
        </p:spPr>
        <p:txBody>
          <a:bodyPr/>
          <a:lstStyle/>
          <a:p>
            <a:r>
              <a:rPr lang="el-GR" dirty="0"/>
              <a:t>«Κανάλια» υποβολής αιτήσεων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l-GR" dirty="0"/>
              <a:t>Οι πολίτες από το σπίτι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Μέσω ΚΕΠ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Μέσω Δήμων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965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n-US" dirty="0"/>
              <a:t>credits ;-)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142350"/>
            <a:ext cx="6348413" cy="1917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459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ΛΕΙΤΟΥΡΓΙΑ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Νέα Αίτηση για ένταξη στο ΚΕΑ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 </a:t>
            </a:r>
            <a:r>
              <a:rPr lang="en-US" dirty="0"/>
              <a:t>menu </a:t>
            </a:r>
            <a:r>
              <a:rPr lang="el-GR" dirty="0"/>
              <a:t>στους </a:t>
            </a:r>
            <a:r>
              <a:rPr lang="en-US" dirty="0"/>
              <a:t>Logged </a:t>
            </a:r>
            <a:r>
              <a:rPr lang="el-GR" dirty="0"/>
              <a:t>χρήστες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7943809" cy="255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858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αίτηση: πως ξεκινάμε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7" name="5 - Θέση περιεχομένου" descr="KEA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6405812" cy="454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Αναζήτηση προσώπου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8" name="5 - Θέση περιεχομένου" descr="KEA_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03453"/>
            <a:ext cx="6781761" cy="4269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Προ-απαιτούμενο αναζήτησης προσώπου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7200" dirty="0"/>
              <a:t>ΕΝΤΥΠΟ ΣΥΝΑΙΝΕΣΗΣ!</a:t>
            </a:r>
          </a:p>
          <a:p>
            <a:r>
              <a:rPr lang="el-GR" dirty="0"/>
              <a:t>Θα ελεγχθείτε! </a:t>
            </a:r>
            <a:r>
              <a:rPr lang="el-GR" sz="72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47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ΕΝΤΥΠΟ ΣΥΝΑΙΝΕΣΗΣ πριν την αναζήτηση προσώπου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60848"/>
            <a:ext cx="7530290" cy="352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5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Αποτέλεσμα αναζήτησης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492998" cy="314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7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αίτηση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7779525" cy="397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03_Katoiki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66467"/>
            <a:ext cx="7815242" cy="547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Διαθέσιμα </a:t>
            </a:r>
            <a:r>
              <a:rPr lang="en-US" dirty="0"/>
              <a:t>web sites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τους πολίτες: </a:t>
            </a:r>
            <a:r>
              <a:rPr lang="en-US" dirty="0">
                <a:hlinkClick r:id="rId2"/>
              </a:rPr>
              <a:t>www.keaprogram.gr/pub/</a:t>
            </a:r>
            <a:r>
              <a:rPr lang="el-GR" dirty="0"/>
              <a:t> </a:t>
            </a:r>
          </a:p>
          <a:p>
            <a:pPr lvl="1"/>
            <a:r>
              <a:rPr lang="en-US" dirty="0"/>
              <a:t>Taxis Credentials (username </a:t>
            </a:r>
            <a:r>
              <a:rPr lang="el-GR" dirty="0"/>
              <a:t>και </a:t>
            </a:r>
            <a:r>
              <a:rPr lang="en-US" dirty="0"/>
              <a:t>password </a:t>
            </a:r>
            <a:r>
              <a:rPr lang="el-GR" dirty="0"/>
              <a:t>από την ΓΓΔΕ)</a:t>
            </a:r>
          </a:p>
          <a:p>
            <a:endParaRPr lang="el-GR" dirty="0"/>
          </a:p>
          <a:p>
            <a:r>
              <a:rPr lang="el-GR" dirty="0"/>
              <a:t>Για Δήμους και ΚΕΠ: </a:t>
            </a:r>
            <a:r>
              <a:rPr lang="en-US" dirty="0">
                <a:hlinkClick r:id="rId3"/>
              </a:rPr>
              <a:t>www.keaprogram.gr/gov/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Χρήστες Δήμων: πιστοποίηση χρηστών από ΚΕΑ</a:t>
            </a:r>
          </a:p>
          <a:p>
            <a:pPr lvl="1"/>
            <a:r>
              <a:rPr lang="el-GR" dirty="0"/>
              <a:t>Χρήστες ΚΕΠ: βάσει </a:t>
            </a:r>
            <a:r>
              <a:rPr lang="en-US" dirty="0"/>
              <a:t>IP </a:t>
            </a:r>
            <a:r>
              <a:rPr lang="el-GR" dirty="0"/>
              <a:t>από το σύστημα των ΚΕΠ</a:t>
            </a:r>
          </a:p>
          <a:p>
            <a:pPr lvl="1"/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991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04_Proswpi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29684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05_Noikokyrio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55838"/>
            <a:ext cx="8429684" cy="4395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06_Oikonomi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4" cy="579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06_Oikonomi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5468"/>
            <a:ext cx="8429684" cy="2497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8865" cy="1320800"/>
          </a:xfrm>
        </p:spPr>
        <p:txBody>
          <a:bodyPr/>
          <a:lstStyle/>
          <a:p>
            <a:r>
              <a:rPr lang="el-GR" dirty="0"/>
              <a:t>Επισημάνσεις αίτησης: Ο οδηγός σας!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059737" cy="5467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el-GR" dirty="0"/>
              <a:t>Επισημάνσεις αίτησης που επιδέχονται χειρισμό από εσάς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5 - Θέση περιεχομένου" descr="KEA_Appl_30_SumErrors_Apodoxi_Aporrip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202" y="1844824"/>
            <a:ext cx="6200505" cy="471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Επιλογές στην αίτηση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Αποθηκεύσεις, εκτυπώσεις, υποβολή και όχι μόνο…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1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Κουμπιά Αποθήκευσης</a:t>
            </a:r>
          </a:p>
        </p:txBody>
      </p:sp>
      <p:pic>
        <p:nvPicPr>
          <p:cNvPr id="6" name="5 - Θέση περιεχομένου" descr="Buttons_01_S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6644" y="1575122"/>
            <a:ext cx="5649248" cy="134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09599" y="3212976"/>
            <a:ext cx="6638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Αποθήκευση χωρίς έλεγχο : </a:t>
            </a:r>
            <a:r>
              <a:rPr lang="el-GR" sz="2000" dirty="0"/>
              <a:t>Αποθήκευση με ότι λάθη μπορεί να περιέχει η Αίτηση. Αντιστοιχεί στην Προσωρινή Αποθήκευση</a:t>
            </a:r>
          </a:p>
          <a:p>
            <a:endParaRPr lang="el-GR" sz="2000" dirty="0"/>
          </a:p>
          <a:p>
            <a:r>
              <a:rPr lang="el-GR" sz="2000" b="1" dirty="0" smtClean="0"/>
              <a:t>Έλεγχος και Αποθήκευση : </a:t>
            </a:r>
            <a:r>
              <a:rPr lang="el-GR" sz="2000" dirty="0"/>
              <a:t>Αποθηκεύονται τα στοιχεία αφού πρώτα ελεγχθούν και περιγραφεί και επισημανθεί η θέση τους στην Αίτηση.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Κουμπιά Ενεργειών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Οριστικοποίηση : </a:t>
            </a:r>
            <a:r>
              <a:rPr lang="el-GR" dirty="0"/>
              <a:t>Είναι μία αμετάκλητη  ενέργεια αποθήκευσης, εφόσον έχουν ελεγχθεί τα στοιχεία και είναι σωστά. Στόχος η υπογραφή από τον πολίτη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 smtClean="0"/>
              <a:t>Ανάκληση: </a:t>
            </a:r>
            <a:r>
              <a:rPr lang="el-GR" dirty="0"/>
              <a:t>Ακυρώνεται η Αίτηση</a:t>
            </a:r>
          </a:p>
          <a:p>
            <a:endParaRPr lang="el-GR" dirty="0"/>
          </a:p>
          <a:p>
            <a:r>
              <a:rPr lang="el-GR" b="1" dirty="0"/>
              <a:t>Διαγραφή</a:t>
            </a:r>
            <a:r>
              <a:rPr lang="el-GR" dirty="0"/>
              <a:t>: Δεν υπάρχει για λόγους Ασφαλείας</a:t>
            </a:r>
          </a:p>
        </p:txBody>
      </p:sp>
      <p:pic>
        <p:nvPicPr>
          <p:cNvPr id="9" name="5 - Θέση περιεχομένου" descr="Buttons_02_Energe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697" y="4908398"/>
            <a:ext cx="4748187" cy="115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1320800"/>
          </a:xfrm>
        </p:spPr>
        <p:txBody>
          <a:bodyPr/>
          <a:lstStyle/>
          <a:p>
            <a:r>
              <a:rPr lang="el-GR" dirty="0" smtClean="0"/>
              <a:t>Ανάκληση Εγκεκριμένης </a:t>
            </a:r>
            <a:r>
              <a:rPr lang="el-GR" dirty="0"/>
              <a:t>αίτησης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r>
              <a:rPr lang="el-GR" dirty="0"/>
              <a:t>Από την οθόνη προβολής της (εγκεκριμένης) αίτησης</a:t>
            </a:r>
          </a:p>
          <a:p>
            <a:r>
              <a:rPr lang="el-GR" dirty="0"/>
              <a:t>κουμπί [Ενέργειες]</a:t>
            </a:r>
          </a:p>
          <a:p>
            <a:r>
              <a:rPr lang="el-GR" dirty="0"/>
              <a:t>Επιλέγουμε [Επόπτης: </a:t>
            </a:r>
            <a:r>
              <a:rPr lang="el-GR" dirty="0" smtClean="0"/>
              <a:t>Ανάκληση Εγκεκριμένης </a:t>
            </a:r>
            <a:r>
              <a:rPr lang="el-GR" dirty="0"/>
              <a:t>Αίτησης]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676275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685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Πρόσβαση στα 2 διαφορετικά </a:t>
            </a:r>
            <a:r>
              <a:rPr lang="en-US" dirty="0"/>
              <a:t>web sites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68296"/>
            <a:ext cx="6348413" cy="3866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638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Ανάκληση εγκεκριμένης </a:t>
            </a:r>
            <a:r>
              <a:rPr lang="el-GR" dirty="0"/>
              <a:t>αίτησης (συνέχεια)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ζητάτε έγγραφή συναίνεση (υπάρχει πρότυπο διαθέσιμο)</a:t>
            </a:r>
          </a:p>
          <a:p>
            <a:endParaRPr lang="el-GR" dirty="0"/>
          </a:p>
          <a:p>
            <a:r>
              <a:rPr lang="el-GR" dirty="0"/>
              <a:t>Η ύπαρξη έγγραφης συναίνεσης-αίτησης του πολίτη για την </a:t>
            </a:r>
            <a:r>
              <a:rPr lang="el-GR" dirty="0" smtClean="0"/>
              <a:t>ανάκληση εγκεκριμένης </a:t>
            </a:r>
            <a:r>
              <a:rPr lang="el-GR" dirty="0"/>
              <a:t>αίτησης, είναι ο λόγος που </a:t>
            </a:r>
            <a:r>
              <a:rPr lang="el-GR" b="1" u="sng" dirty="0"/>
              <a:t>δε δίνεται</a:t>
            </a:r>
            <a:r>
              <a:rPr lang="el-GR" b="1" dirty="0"/>
              <a:t> αυτή η δυνατότητα </a:t>
            </a:r>
            <a:r>
              <a:rPr lang="el-GR" b="1" dirty="0" smtClean="0"/>
              <a:t>ανάκλησης εγκεκριμένων </a:t>
            </a:r>
            <a:r>
              <a:rPr lang="el-GR" b="1" dirty="0"/>
              <a:t>αιτήσεων</a:t>
            </a:r>
            <a:r>
              <a:rPr lang="el-GR" dirty="0"/>
              <a:t> </a:t>
            </a:r>
            <a:r>
              <a:rPr lang="el-GR" b="1" dirty="0"/>
              <a:t>στους χρήστες των ΚΕΠ</a:t>
            </a:r>
            <a:r>
              <a:rPr lang="el-GR" dirty="0"/>
              <a:t> μια και δεν κρατάνε αρχείο.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46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Επιλογές εκτύπωσης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r>
              <a:rPr lang="el-GR" b="1" dirty="0"/>
              <a:t>Προσφέρονται επιλογές ανάλογα με το </a:t>
            </a:r>
            <a:r>
              <a:rPr lang="en-US" b="1" dirty="0"/>
              <a:t>status </a:t>
            </a:r>
            <a:r>
              <a:rPr lang="el-GR" b="1" dirty="0"/>
              <a:t>της αίτησης</a:t>
            </a:r>
          </a:p>
          <a:p>
            <a:r>
              <a:rPr lang="el-GR" b="1" dirty="0"/>
              <a:t>Εκτύπωση : </a:t>
            </a:r>
            <a:r>
              <a:rPr lang="el-GR" dirty="0"/>
              <a:t>Εκτυπώνονται τα στοιχεία, όπως έχουν εισαχθεί. Χρησιμεύει και σαν αποδεικτικό για την συναίνεση του πολίτη μετά την υπογραφή </a:t>
            </a:r>
            <a:r>
              <a:rPr lang="el-GR" dirty="0" smtClean="0"/>
              <a:t>του</a:t>
            </a:r>
            <a:endParaRPr lang="el-GR" dirty="0"/>
          </a:p>
          <a:p>
            <a:r>
              <a:rPr lang="el-GR" b="1" dirty="0"/>
              <a:t>Εκτύπωση για έλεγχο και συμπλήρωση στοιχείων : </a:t>
            </a:r>
            <a:r>
              <a:rPr lang="el-GR" dirty="0"/>
              <a:t>Εμφανίζει τα στοιχεία, που έχουν εισαχθεί ή έχουν εμφανιστεί αυτόματα και κάτω από κάθε πεδίο, υπάρχει ένας κενός χώρος για συμπλήρωση </a:t>
            </a:r>
            <a:r>
              <a:rPr lang="el-GR" dirty="0" smtClean="0"/>
              <a:t>αλλαγ</a:t>
            </a:r>
            <a:r>
              <a:rPr lang="el-GR" dirty="0" smtClean="0"/>
              <a:t>ώ</a:t>
            </a:r>
            <a:r>
              <a:rPr lang="el-GR" dirty="0" smtClean="0"/>
              <a:t>ν</a:t>
            </a:r>
            <a:endParaRPr lang="el-GR" dirty="0"/>
          </a:p>
          <a:p>
            <a:endParaRPr lang="el-GR" dirty="0"/>
          </a:p>
        </p:txBody>
      </p:sp>
      <p:pic>
        <p:nvPicPr>
          <p:cNvPr id="8" name="5 - Θέση περιεχομένου" descr="Buttons_03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869160"/>
            <a:ext cx="6348413" cy="100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</a:t>
            </a:r>
            <a:r>
              <a:rPr lang="el-GR" dirty="0"/>
              <a:t>ενεργειών ανά αίτηση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7577778" cy="165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157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Μέλη νοικοκυριού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Διαχείριση μελών νοικοκυριού: Προσθήκη, μεταβολή, διαγραφή (οριστική ή αφαίρεση μέλους)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852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Όλα τα μέλη δεν είναι ίδια</a:t>
            </a:r>
            <a:br>
              <a:rPr lang="el-GR" dirty="0"/>
            </a:b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628442"/>
            <a:ext cx="6348413" cy="29457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635085" y="1228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μέλη που προσθέτει ο χρήστης </a:t>
            </a:r>
            <a:r>
              <a:rPr lang="en-US" dirty="0"/>
              <a:t>vs. </a:t>
            </a:r>
            <a:r>
              <a:rPr lang="el-GR" dirty="0"/>
              <a:t>μέλη που πρότεινε το σύστημα …</a:t>
            </a:r>
          </a:p>
        </p:txBody>
      </p:sp>
    </p:spTree>
    <p:extLst>
      <p:ext uri="{BB962C8B-B14F-4D97-AF65-F5344CB8AC3E}">
        <p14:creationId xmlns="" xmlns:p14="http://schemas.microsoft.com/office/powerpoint/2010/main" val="13999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5 - Θέση περιεχομένου" descr="KEA_Appl_10_prosthkiki_melo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7"/>
            <a:ext cx="8429684" cy="579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373216"/>
            <a:ext cx="1008112" cy="1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11_metaboli_meloy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4" cy="5752371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</p:spPr>
        <p:txBody>
          <a:bodyPr>
            <a:normAutofit/>
          </a:bodyPr>
          <a:lstStyle/>
          <a:p>
            <a:r>
              <a:rPr lang="el-GR" dirty="0"/>
              <a:t>Διαγραφές (;) μελών νοικοκυριού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193543"/>
            <a:ext cx="6348413" cy="18155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609598" y="1844824"/>
            <a:ext cx="6347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το μέλος έχει προταθεί από το σύστημα δεν μπορεί να διαγραφεί αλλά να αφαιρεθεί</a:t>
            </a:r>
          </a:p>
        </p:txBody>
      </p:sp>
    </p:spTree>
    <p:extLst>
      <p:ext uri="{BB962C8B-B14F-4D97-AF65-F5344CB8AC3E}">
        <p14:creationId xmlns="" xmlns:p14="http://schemas.microsoft.com/office/powerpoint/2010/main" val="1296861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Validations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Έλεγχοι ορθότητας στοιχείων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34128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20_LocalErro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2652"/>
            <a:ext cx="8429684" cy="5858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Authentication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Διαχείριση χρηστών και </a:t>
            </a:r>
            <a:r>
              <a:rPr lang="en-US" dirty="0"/>
              <a:t>Login </a:t>
            </a:r>
            <a:r>
              <a:rPr lang="el-GR" dirty="0"/>
              <a:t>για χρήστες Δήμων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40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21_SumErro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7"/>
            <a:ext cx="8429684" cy="5916878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50</a:t>
            </a:fld>
            <a:endParaRPr lang="el-GR"/>
          </a:p>
        </p:txBody>
      </p:sp>
      <p:pic>
        <p:nvPicPr>
          <p:cNvPr id="8" name="7 - Εικόνα" descr="2017-10-17 14_30_23-Προβολή Αίτησης ΚΕΑ - G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365104"/>
            <a:ext cx="1296144" cy="38052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KEA_Appl_072_Synthesh_noik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4" cy="5815133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51</a:t>
            </a:fld>
            <a:endParaRPr lang="el-GR"/>
          </a:p>
        </p:txBody>
      </p:sp>
      <p:pic>
        <p:nvPicPr>
          <p:cNvPr id="7" name="6 - Εικόνα" descr="2017-10-17 14_30_23-Προβολή Αίτησης ΚΕΑ - G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653136"/>
            <a:ext cx="1298392" cy="38118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Εκτυπώσεις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Λίγες και καλές ;-)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79878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Εκτύπωση για έλεγχο και υπογραφή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53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43156"/>
            <a:ext cx="4137844" cy="1583552"/>
          </a:xfrm>
          <a:prstGeom prst="rect">
            <a:avLst/>
          </a:prstGeom>
        </p:spPr>
      </p:pic>
      <p:pic>
        <p:nvPicPr>
          <p:cNvPr id="8" name="5 - Θέση περιεχομένου" descr="Scan_Pic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2905019" cy="428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27255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Scan_Pic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57166"/>
            <a:ext cx="4234222" cy="623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Scan_Pic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02398"/>
            <a:ext cx="4308510" cy="630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56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5" y="476672"/>
            <a:ext cx="4636173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255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Εκτύπωση </a:t>
            </a:r>
            <a:r>
              <a:rPr lang="el-GR" dirty="0" smtClean="0"/>
              <a:t>έγκρισης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57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4824536" cy="5238240"/>
          </a:xfrm>
          <a:prstGeom prst="rect">
            <a:avLst/>
          </a:prstGeom>
        </p:spPr>
      </p:pic>
      <p:pic>
        <p:nvPicPr>
          <p:cNvPr id="8" name="7 - Εικόνα" descr="2017-10-17 14_30_23-Προβολή Αίτησης ΚΕΑ - G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968"/>
            <a:ext cx="1038370" cy="304843"/>
          </a:xfrm>
          <a:prstGeom prst="rect">
            <a:avLst/>
          </a:prstGeom>
        </p:spPr>
      </p:pic>
      <p:pic>
        <p:nvPicPr>
          <p:cNvPr id="9" name="8 - Εικόνα" descr="2017-10-17 14_30_23-Προβολή Αίτησης ΚΕΑ - G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2554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Τροποποίηση Αίτησης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τρόπος </a:t>
            </a:r>
            <a:r>
              <a:rPr lang="el-GR" dirty="0" err="1"/>
              <a:t>επικαιροποίησης</a:t>
            </a:r>
            <a:r>
              <a:rPr lang="el-GR" dirty="0"/>
              <a:t> της κατάστασης του νοικοκυριού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5338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Επιλογή «Νέα τροποποιητική αίτηση από υπάρχουσα»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νέα αίτηση </a:t>
            </a:r>
            <a:r>
              <a:rPr lang="el-GR" b="1" dirty="0"/>
              <a:t>αντιγράφοντας τα στοιχεία που έχουν δηλωθεί</a:t>
            </a:r>
            <a:r>
              <a:rPr lang="el-GR" dirty="0"/>
              <a:t> από την ενεργή εγκεκριμένη </a:t>
            </a:r>
          </a:p>
          <a:p>
            <a:r>
              <a:rPr lang="el-GR" dirty="0"/>
              <a:t>αλλά </a:t>
            </a:r>
            <a:r>
              <a:rPr lang="el-GR" b="1" dirty="0"/>
              <a:t>αντλώντας εκ νέου τα στοιχεία αναφοράς</a:t>
            </a:r>
            <a:r>
              <a:rPr lang="el-GR" dirty="0"/>
              <a:t> (στοιχεία από on-</a:t>
            </a:r>
            <a:r>
              <a:rPr lang="el-GR" dirty="0" err="1"/>
              <a:t>line</a:t>
            </a:r>
            <a:r>
              <a:rPr lang="el-GR" dirty="0"/>
              <a:t> διασταυρώσεις) 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6590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Σελίδα </a:t>
            </a:r>
            <a:r>
              <a:rPr lang="en-US" dirty="0"/>
              <a:t>Log In</a:t>
            </a:r>
            <a:r>
              <a:rPr lang="el-GR" dirty="0"/>
              <a:t> </a:t>
            </a:r>
          </a:p>
        </p:txBody>
      </p:sp>
      <p:pic>
        <p:nvPicPr>
          <p:cNvPr id="7" name="7 - Θέση περιεχομένου" descr="UsernamePassword_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72852"/>
            <a:ext cx="6348413" cy="3456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έναντι ακύρωσης και υποβολής νέας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Υπάρχει σύνδεση της νέας αίτησης με αυτή που αντικαθιστά</a:t>
            </a:r>
          </a:p>
          <a:p>
            <a:r>
              <a:rPr lang="el-GR" dirty="0"/>
              <a:t>Μεταφορά στην νέα αίτηση όσων ελέγχων και αποδοχών στοιχείων είναι δυνατόν</a:t>
            </a:r>
          </a:p>
          <a:p>
            <a:r>
              <a:rPr lang="el-GR" dirty="0"/>
              <a:t>Η προηγούμενη αίτηση (που λειτουργεί ως γεννήτορας της νέας) δεν ακυρώνεται παρά μόνο με την υποβολή της νέας αίτησης.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2856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κάνω τροποποιητική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εγκεκριμένη αίτηση, επιλέξετε από τις ενέργειες: [Νέα τροποποιητική </a:t>
            </a:r>
            <a:r>
              <a:rPr lang="el-GR" dirty="0" smtClean="0"/>
              <a:t>Αίτηση </a:t>
            </a:r>
            <a:r>
              <a:rPr lang="el-GR" dirty="0"/>
              <a:t>από </a:t>
            </a:r>
            <a:r>
              <a:rPr lang="el-GR" dirty="0" smtClean="0"/>
              <a:t>Υπάρχουσα</a:t>
            </a:r>
            <a:r>
              <a:rPr lang="el-GR" dirty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61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12976"/>
            <a:ext cx="6332017" cy="213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94076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βλέπουμε αν μια αίτηση είναι τροποιητική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43504"/>
            <a:ext cx="7077070" cy="170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01737"/>
            <a:ext cx="8683724" cy="1786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99396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η παλιά αίτηση;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παλιά αίτηση (αυτή από την οποία επιλέξατε «Νέα τροποποιητική αίτηση από υπάρχουσα») συνεχίζει να είναι </a:t>
            </a:r>
            <a:r>
              <a:rPr lang="el-GR" b="1" dirty="0"/>
              <a:t>εγκεκριμένη</a:t>
            </a:r>
            <a:r>
              <a:rPr lang="el-GR" dirty="0"/>
              <a:t> μέχρι να υποβληθεί η νέα αίτηση οριστικά, οπότε είτε θα εγκριθεί και αυτή είτε θα απορριφθεί.</a:t>
            </a:r>
          </a:p>
          <a:p>
            <a:r>
              <a:rPr lang="el-GR" dirty="0"/>
              <a:t>Με την υποβολή της νέας αίτησης, η παλιά </a:t>
            </a:r>
            <a:r>
              <a:rPr lang="el-GR" dirty="0" smtClean="0"/>
              <a:t>αποκτά </a:t>
            </a:r>
            <a:r>
              <a:rPr lang="en-US" dirty="0" smtClean="0"/>
              <a:t>status </a:t>
            </a:r>
            <a:r>
              <a:rPr lang="el-GR" dirty="0"/>
              <a:t>«</a:t>
            </a:r>
            <a:r>
              <a:rPr lang="el-GR" b="1" dirty="0"/>
              <a:t>παρωχημένη</a:t>
            </a:r>
            <a:r>
              <a:rPr lang="el-GR" dirty="0"/>
              <a:t>»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106042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Πληρωμές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Πως βλέπουμε τι έχει γίνει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890373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Ιστορικό πληρωμών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65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" y="1930400"/>
            <a:ext cx="8821195" cy="2578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878448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Πιστώθηκε (?)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r>
              <a:rPr lang="el-GR" dirty="0"/>
              <a:t>Προσοχή: δεν έχουμε στη διάθεση μας την ακριβή ημερομηνία πίστωσης κάθε επιδόματος γιατί ενημέρωση από τις τράπεζες έχουμε μόνο για τις απορριφθείσες πιστώσεις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66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283988"/>
            <a:ext cx="8164757" cy="2809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564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Απορρίψεις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/>
          <a:lstStyle/>
          <a:p>
            <a:r>
              <a:rPr lang="el-GR" dirty="0" smtClean="0"/>
              <a:t>«</a:t>
            </a:r>
            <a:r>
              <a:rPr lang="el-GR" dirty="0"/>
              <a:t>Ανύπαρκτος λογαριασμός»</a:t>
            </a:r>
          </a:p>
          <a:p>
            <a:r>
              <a:rPr lang="el-GR" dirty="0"/>
              <a:t>«Κλειστός λογαριασμός»</a:t>
            </a:r>
          </a:p>
          <a:p>
            <a:r>
              <a:rPr lang="el-GR" dirty="0"/>
              <a:t>«Λάθος αριθμός λογαριασμού (δεν έχει χαρακτηρισθεί για πληρωμή μισθοδοσίας)»</a:t>
            </a:r>
          </a:p>
          <a:p>
            <a:r>
              <a:rPr lang="el-GR" dirty="0"/>
              <a:t>«Λάθος συσχετισμός λογαριασμού - κωδικού πελάτη»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67</a:t>
            </a:fld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7020272" cy="1166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49690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052736"/>
            <a:ext cx="6347715" cy="450377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Ευχαριστώ για την προσοχή </a:t>
            </a:r>
            <a:r>
              <a:rPr lang="el-GR" sz="2800" dirty="0" smtClean="0"/>
              <a:t>σας !</a:t>
            </a:r>
            <a:endParaRPr lang="el-GR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1560" y="2564904"/>
            <a:ext cx="6698706" cy="3096344"/>
          </a:xfrm>
        </p:spPr>
        <p:txBody>
          <a:bodyPr>
            <a:normAutofit/>
          </a:bodyPr>
          <a:lstStyle/>
          <a:p>
            <a:r>
              <a:rPr lang="el-GR" dirty="0" smtClean="0"/>
              <a:t>Στάθης Μαρίνος</a:t>
            </a:r>
            <a:br>
              <a:rPr lang="el-GR" dirty="0" smtClean="0"/>
            </a:br>
            <a:r>
              <a:rPr lang="el-GR" dirty="0" smtClean="0"/>
              <a:t>Σύμβουλος Πληροφορικής, ΗΔΙΚΑ</a:t>
            </a:r>
          </a:p>
          <a:p>
            <a:endParaRPr lang="el-GR" dirty="0" smtClean="0"/>
          </a:p>
          <a:p>
            <a:r>
              <a:rPr lang="el-GR" dirty="0" smtClean="0"/>
              <a:t>Ευτυχία </a:t>
            </a:r>
            <a:r>
              <a:rPr lang="el-GR" dirty="0" err="1" smtClean="0"/>
              <a:t>Τσερέπη</a:t>
            </a:r>
            <a:r>
              <a:rPr lang="el-GR" dirty="0" smtClean="0"/>
              <a:t> </a:t>
            </a:r>
            <a:r>
              <a:rPr lang="el-GR" dirty="0" err="1" smtClean="0"/>
              <a:t>Κρίκη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Τμήμα Ελέγχου Εφαρμογών, ΗΔΙΚΑ</a:t>
            </a:r>
          </a:p>
          <a:p>
            <a:endParaRPr lang="el-GR" dirty="0" smtClean="0"/>
          </a:p>
          <a:p>
            <a:r>
              <a:rPr lang="el-GR" dirty="0" smtClean="0"/>
              <a:t>Ηλίας </a:t>
            </a:r>
            <a:r>
              <a:rPr lang="el-GR" dirty="0" err="1" smtClean="0"/>
              <a:t>Τσερώνης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Τμήμα Μελετών, ΗΔΙΚΑ</a:t>
            </a:r>
          </a:p>
          <a:p>
            <a:endParaRPr lang="el-GR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Ανάκτηση κωδικού</a:t>
            </a:r>
          </a:p>
        </p:txBody>
      </p:sp>
      <p:pic>
        <p:nvPicPr>
          <p:cNvPr id="7" name="5 - Θέση περιεχομένου" descr="UsernamePassword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64451"/>
            <a:ext cx="6348413" cy="327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νέου μέσω </a:t>
            </a:r>
            <a:r>
              <a:rPr lang="en-US" dirty="0"/>
              <a:t>e-mail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05F2-DE94-4E25-930A-2709217C0557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6" name="5 - Θέση περιεχομένου" descr="UsernamePassword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843085"/>
            <a:ext cx="6348413" cy="2516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287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στο </a:t>
            </a:r>
            <a:r>
              <a:rPr lang="en-US" dirty="0"/>
              <a:t>E-Mail</a:t>
            </a:r>
            <a:endParaRPr lang="el-GR" dirty="0"/>
          </a:p>
        </p:txBody>
      </p:sp>
      <p:pic>
        <p:nvPicPr>
          <p:cNvPr id="7" name="5 - Θέση περιεχομένου" descr="UsernamePassword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162562"/>
            <a:ext cx="6348413" cy="187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Η.ΔΙ.Κ.Α.  Α.Ε.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EBF05F2-DE94-4E25-930A-2709217C055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1024</TotalTime>
  <Words>1089</Words>
  <Application>Microsoft Office PowerPoint</Application>
  <PresentationFormat>Προβολή στην οθόνη (4:3)</PresentationFormat>
  <Paragraphs>252</Paragraphs>
  <Slides>68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69" baseType="lpstr">
      <vt:lpstr>Facet</vt:lpstr>
      <vt:lpstr>ΕΦΑΡΜΟΓΗ Κ.Ε.Α.</vt:lpstr>
      <vt:lpstr>«Κανάλια» υποβολής αιτήσεων</vt:lpstr>
      <vt:lpstr>Διαθέσιμα web sites</vt:lpstr>
      <vt:lpstr>Πρόσβαση στα 2 διαφορετικά web sites</vt:lpstr>
      <vt:lpstr>User Authentication</vt:lpstr>
      <vt:lpstr>Σελίδα Log In </vt:lpstr>
      <vt:lpstr>Ανάκτηση κωδικού</vt:lpstr>
      <vt:lpstr>Ορισμός νέου μέσω e-mail</vt:lpstr>
      <vt:lpstr>Παραπομπή στο E-Mail</vt:lpstr>
      <vt:lpstr>Εκ νέου ορισμός κωδικού</vt:lpstr>
      <vt:lpstr>Ορισμός νέου password</vt:lpstr>
      <vt:lpstr>Είσοδος μετά από εκ νέου ορισμού password</vt:lpstr>
      <vt:lpstr>“Log In”</vt:lpstr>
      <vt:lpstr>Πληροφοριακό υλικό</vt:lpstr>
      <vt:lpstr>Ανακοινώσεις και πληροφοριακά στοιχεία</vt:lpstr>
      <vt:lpstr>Το blog του ΚΕΑ</vt:lpstr>
      <vt:lpstr>By the way: Το Blog του ΚΕΑ ψάχνει authors</vt:lpstr>
      <vt:lpstr>Πληροφορίες για το ΚΕΑ</vt:lpstr>
      <vt:lpstr>FAQs: Διαβάζετέ τα, για εσάς τα γράφουμε</vt:lpstr>
      <vt:lpstr>Τα credits ;-)</vt:lpstr>
      <vt:lpstr>ΛΕΙΤΟΥΡΓΙΑ</vt:lpstr>
      <vt:lpstr>Άλλο menu στους Logged χρήστες</vt:lpstr>
      <vt:lpstr>Νέα αίτηση: πως ξεκινάμε</vt:lpstr>
      <vt:lpstr>Αναζήτηση προσώπου</vt:lpstr>
      <vt:lpstr>Προ-απαιτούμενο αναζήτησης προσώπου</vt:lpstr>
      <vt:lpstr>ΕΝΤΥΠΟ ΣΥΝΑΙΝΕΣΗΣ πριν την αναζήτηση προσώπου</vt:lpstr>
      <vt:lpstr>Αποτέλεσμα αναζήτησης</vt:lpstr>
      <vt:lpstr>Νέα αίτηση</vt:lpstr>
      <vt:lpstr>Διαφάνεια 29</vt:lpstr>
      <vt:lpstr>Διαφάνεια 30</vt:lpstr>
      <vt:lpstr>Διαφάνεια 31</vt:lpstr>
      <vt:lpstr>Διαφάνεια 32</vt:lpstr>
      <vt:lpstr>Διαφάνεια 33</vt:lpstr>
      <vt:lpstr>Επισημάνσεις αίτησης: Ο οδηγός σας!</vt:lpstr>
      <vt:lpstr>Επισημάνσεις αίτησης που επιδέχονται χειρισμό από εσάς</vt:lpstr>
      <vt:lpstr>Επιλογές στην αίτηση</vt:lpstr>
      <vt:lpstr>Κουμπιά Αποθήκευσης</vt:lpstr>
      <vt:lpstr>Κουμπιά Ενεργειών</vt:lpstr>
      <vt:lpstr>Ανάκληση Εγκεκριμένης αίτησης</vt:lpstr>
      <vt:lpstr>Ανάκληση εγκεκριμένης αίτησης (συνέχεια)</vt:lpstr>
      <vt:lpstr>Επιλογές εκτύπωσης</vt:lpstr>
      <vt:lpstr>Trace ενεργειών ανά αίτηση</vt:lpstr>
      <vt:lpstr>Μέλη νοικοκυριού</vt:lpstr>
      <vt:lpstr>Όλα τα μέλη δεν είναι ίδια </vt:lpstr>
      <vt:lpstr>Διαφάνεια 45</vt:lpstr>
      <vt:lpstr>Διαφάνεια 46</vt:lpstr>
      <vt:lpstr>Διαγραφές (;) μελών νοικοκυριού</vt:lpstr>
      <vt:lpstr>Validations</vt:lpstr>
      <vt:lpstr>Διαφάνεια 49</vt:lpstr>
      <vt:lpstr>Διαφάνεια 50</vt:lpstr>
      <vt:lpstr>Διαφάνεια 51</vt:lpstr>
      <vt:lpstr>Εκτυπώσεις</vt:lpstr>
      <vt:lpstr>Εκτύπωση για έλεγχο και υπογραφή</vt:lpstr>
      <vt:lpstr>Διαφάνεια 54</vt:lpstr>
      <vt:lpstr>Διαφάνεια 55</vt:lpstr>
      <vt:lpstr>Διαφάνεια 56</vt:lpstr>
      <vt:lpstr>Εκτύπωση έγκρισης</vt:lpstr>
      <vt:lpstr>Τροποποίηση Αίτησης</vt:lpstr>
      <vt:lpstr>Επιλογή «Νέα τροποποιητική αίτηση από υπάρχουσα» </vt:lpstr>
      <vt:lpstr>Πλεονεκτήματα έναντι ακύρωσης και υποβολής νέας</vt:lpstr>
      <vt:lpstr>Πως κάνω τροποποιητική</vt:lpstr>
      <vt:lpstr>Πως βλέπουμε αν μια αίτηση είναι τροποιητική</vt:lpstr>
      <vt:lpstr>Και η παλιά αίτηση;</vt:lpstr>
      <vt:lpstr>Πληρωμές</vt:lpstr>
      <vt:lpstr>Ιστορικό πληρωμών</vt:lpstr>
      <vt:lpstr>Πιστώθηκε (?)</vt:lpstr>
      <vt:lpstr>Απορρίψεις</vt:lpstr>
      <vt:lpstr>Ευχαριστώ για την προσοχή σας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ΕΦΑΡΜΟΓΗ Κ.Ε.Α.</dc:title>
  <dc:creator>pc</dc:creator>
  <cp:lastModifiedBy>tserepi</cp:lastModifiedBy>
  <cp:revision>98</cp:revision>
  <dcterms:created xsi:type="dcterms:W3CDTF">2016-06-28T22:08:07Z</dcterms:created>
  <dcterms:modified xsi:type="dcterms:W3CDTF">2017-11-17T10:50:59Z</dcterms:modified>
</cp:coreProperties>
</file>