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5" r:id="rId4"/>
    <p:sldId id="267" r:id="rId5"/>
    <p:sldId id="268" r:id="rId6"/>
    <p:sldId id="269" r:id="rId7"/>
    <p:sldId id="263" r:id="rId8"/>
  </p:sldIdLst>
  <p:sldSz cx="10058400" cy="5662613"/>
  <p:notesSz cx="6858000" cy="9144000"/>
  <p:defaultTextStyle>
    <a:defPPr>
      <a:defRPr lang="en-US"/>
    </a:defPPr>
    <a:lvl1pPr marL="0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1pPr>
    <a:lvl2pPr marL="377281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2pPr>
    <a:lvl3pPr marL="754563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3pPr>
    <a:lvl4pPr marL="1131844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4pPr>
    <a:lvl5pPr marL="1509126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5pPr>
    <a:lvl6pPr marL="1886407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6pPr>
    <a:lvl7pPr marL="2263689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7pPr>
    <a:lvl8pPr marL="2640970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8pPr>
    <a:lvl9pPr marL="3018252" algn="l" defTabSz="754563" rtl="0" eaLnBrk="1" latinLnBrk="0" hangingPunct="1">
      <a:defRPr sz="14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783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5F83"/>
    <a:srgbClr val="EC0F69"/>
    <a:srgbClr val="1D175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324" y="-102"/>
      </p:cViewPr>
      <p:guideLst>
        <p:guide orient="horz" pos="1783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8061C8-2E78-4D6F-A95C-859C03ECA70A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7C2D38A-C86F-4BD3-A833-ACBA33AFA1C4}">
      <dgm:prSet phldrT="[Text]"/>
      <dgm:spPr/>
      <dgm:t>
        <a:bodyPr/>
        <a:lstStyle/>
        <a:p>
          <a:r>
            <a:rPr lang="el-GR" b="1" dirty="0">
              <a:latin typeface="Cambria" panose="02040503050406030204" pitchFamily="18" charset="0"/>
            </a:rPr>
            <a:t>Πυλώνας</a:t>
          </a:r>
          <a:r>
            <a:rPr lang="en-US" b="1" dirty="0">
              <a:latin typeface="Cambria" panose="02040503050406030204" pitchFamily="18" charset="0"/>
            </a:rPr>
            <a:t> 1: </a:t>
          </a:r>
          <a:r>
            <a:rPr lang="el-GR" b="1" dirty="0">
              <a:latin typeface="Cambria" panose="02040503050406030204" pitchFamily="18" charset="0"/>
            </a:rPr>
            <a:t>Εισοδηματική ενίσχυση</a:t>
          </a:r>
          <a:endParaRPr lang="en-US" b="1" dirty="0">
            <a:latin typeface="Cambria" panose="02040503050406030204" pitchFamily="18" charset="0"/>
          </a:endParaRPr>
        </a:p>
      </dgm:t>
    </dgm:pt>
    <dgm:pt modelId="{DBF0E010-8DF1-48A7-9BC3-DA727A405E51}" type="parTrans" cxnId="{FE1AE428-2E07-457D-B660-02BC5F6EA39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8757B6D-FDD9-42F0-A8C9-9E4A0A688996}" type="sibTrans" cxnId="{FE1AE428-2E07-457D-B660-02BC5F6EA39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740F91A-CF1A-4B5E-ABF4-284545367241}">
      <dgm:prSet phldrT="[Text]"/>
      <dgm:spPr/>
      <dgm:t>
        <a:bodyPr/>
        <a:lstStyle/>
        <a:p>
          <a:r>
            <a:rPr lang="el-GR" strike="noStrike" dirty="0">
              <a:solidFill>
                <a:schemeClr val="tx1"/>
              </a:solidFill>
              <a:latin typeface="Cambria" panose="02040503050406030204" pitchFamily="18" charset="0"/>
            </a:rPr>
            <a:t>Εισοδηματική</a:t>
          </a:r>
          <a:r>
            <a:rPr lang="el-GR" strike="noStrike" dirty="0">
              <a:solidFill>
                <a:srgbClr val="FF0000"/>
              </a:solidFill>
              <a:latin typeface="Cambria" panose="02040503050406030204" pitchFamily="18" charset="0"/>
            </a:rPr>
            <a:t> </a:t>
          </a:r>
          <a:r>
            <a:rPr lang="el-GR" strike="noStrike" dirty="0">
              <a:latin typeface="Cambria" panose="02040503050406030204" pitchFamily="18" charset="0"/>
            </a:rPr>
            <a:t>ε</a:t>
          </a:r>
          <a:r>
            <a:rPr lang="el-GR" dirty="0">
              <a:latin typeface="Cambria" panose="02040503050406030204" pitchFamily="18" charset="0"/>
            </a:rPr>
            <a:t>νίσχυση στο ωφελούμενο νοικοκυριό (περιγράφηκε παραπάνω).</a:t>
          </a:r>
          <a:endParaRPr lang="en-US" dirty="0">
            <a:latin typeface="Cambria" panose="02040503050406030204" pitchFamily="18" charset="0"/>
          </a:endParaRPr>
        </a:p>
      </dgm:t>
    </dgm:pt>
    <dgm:pt modelId="{3177B777-AB14-4859-9F94-5552508B5930}" type="parTrans" cxnId="{94D64A48-76E6-4CEE-A622-1FF56EEC922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1D82BB7-0FD0-4848-B1ED-A92F96034C62}" type="sibTrans" cxnId="{94D64A48-76E6-4CEE-A622-1FF56EEC922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77A9D88-A18D-45DC-80BE-881DE1C140E9}">
      <dgm:prSet phldrT="[Text]"/>
      <dgm:spPr/>
      <dgm:t>
        <a:bodyPr/>
        <a:lstStyle/>
        <a:p>
          <a:r>
            <a:rPr lang="el-GR" b="1" dirty="0">
              <a:latin typeface="Cambria" panose="02040503050406030204" pitchFamily="18" charset="0"/>
            </a:rPr>
            <a:t>Πυλώνας</a:t>
          </a:r>
          <a:r>
            <a:rPr lang="en-US" b="1" dirty="0">
              <a:latin typeface="Cambria" panose="02040503050406030204" pitchFamily="18" charset="0"/>
            </a:rPr>
            <a:t> 2: </a:t>
          </a:r>
          <a:r>
            <a:rPr lang="el-GR" b="1" dirty="0">
              <a:latin typeface="Cambria" panose="02040503050406030204" pitchFamily="18" charset="0"/>
            </a:rPr>
            <a:t>Συμπληρωματικές κοινωνικές υπηρεσίες και αγαθά</a:t>
          </a:r>
          <a:endParaRPr lang="en-US" dirty="0">
            <a:latin typeface="Cambria" panose="02040503050406030204" pitchFamily="18" charset="0"/>
          </a:endParaRPr>
        </a:p>
      </dgm:t>
    </dgm:pt>
    <dgm:pt modelId="{4EFCEBFA-FECC-493E-AE01-0063A3EC88B7}" type="parTrans" cxnId="{877E7884-DC18-4210-BBB8-5D2A47CE99B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485311BE-6444-44F2-946C-948ED040FE05}" type="sibTrans" cxnId="{877E7884-DC18-4210-BBB8-5D2A47CE99B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08A98EB-84A2-4BBE-A2EB-B2CAB8562BAA}">
      <dgm:prSet phldrT="[Text]"/>
      <dgm:spPr/>
      <dgm:t>
        <a:bodyPr/>
        <a:lstStyle/>
        <a:p>
          <a:r>
            <a:rPr lang="el-GR" b="1" dirty="0">
              <a:latin typeface="Cambria" panose="02040503050406030204" pitchFamily="18" charset="0"/>
            </a:rPr>
            <a:t>Πυλώνας</a:t>
          </a:r>
          <a:r>
            <a:rPr lang="en-US" b="1" dirty="0">
              <a:latin typeface="Cambria" panose="02040503050406030204" pitchFamily="18" charset="0"/>
            </a:rPr>
            <a:t> 3: </a:t>
          </a:r>
          <a:r>
            <a:rPr lang="el-GR" b="1" dirty="0">
              <a:latin typeface="Cambria" panose="02040503050406030204" pitchFamily="18" charset="0"/>
            </a:rPr>
            <a:t>Υπηρεσίες ενεργοποίησης</a:t>
          </a:r>
          <a:endParaRPr lang="en-US" dirty="0">
            <a:latin typeface="Cambria" panose="02040503050406030204" pitchFamily="18" charset="0"/>
          </a:endParaRPr>
        </a:p>
      </dgm:t>
    </dgm:pt>
    <dgm:pt modelId="{8449E3B7-627F-4510-870B-048DBCB69CBF}" type="parTrans" cxnId="{62583979-1958-4657-BB80-9CDFC860071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C70289F-1980-4351-8E59-251E727B6FFF}" type="sibTrans" cxnId="{62583979-1958-4657-BB80-9CDFC860071E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842949C-9FEE-47C8-8B4D-D627BF004C1A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Παραπομπή και ένταξη σε δομές και υπηρεσίες κοινωνικής φροντίδας και υποστήριξης.</a:t>
          </a:r>
          <a:endParaRPr lang="en-US" dirty="0">
            <a:latin typeface="Cambria" panose="02040503050406030204" pitchFamily="18" charset="0"/>
          </a:endParaRPr>
        </a:p>
      </dgm:t>
    </dgm:pt>
    <dgm:pt modelId="{E2F71417-6AAF-4A65-A9B9-36531C76DBC9}" type="parTrans" cxnId="{F6A4D13C-5651-4B41-B700-A516EB5B556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8E2C06DD-F127-4E0A-BC6F-4617487F00AA}" type="sibTrans" cxnId="{F6A4D13C-5651-4B41-B700-A516EB5B556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85420F1-F47A-4E74-9761-BB6EC880D0A8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Ένταξη στα προγράμματα και κοινωνικές δομές για την αντιμετώπιση της φτώχειας.</a:t>
          </a:r>
          <a:endParaRPr lang="en-US" dirty="0">
            <a:latin typeface="Cambria" panose="02040503050406030204" pitchFamily="18" charset="0"/>
          </a:endParaRPr>
        </a:p>
      </dgm:t>
    </dgm:pt>
    <dgm:pt modelId="{23383679-9995-49A9-A6F7-F88BE34101AB}" type="parTrans" cxnId="{82BA3F32-6761-467D-AE7E-5C53D356FC9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FE7A3A23-973B-4146-8DDE-0DD064F97279}" type="sibTrans" cxnId="{82BA3F32-6761-467D-AE7E-5C53D356FC9D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346EC5C-31BF-4629-8123-7789D66A5F73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Ένταξη σε προγράμματα που υλοποιούνται στο πλαίσιο του Ταμείου για την ευρωπαϊκή βοήθεια στους απόρους.</a:t>
          </a:r>
          <a:endParaRPr lang="en-US" dirty="0">
            <a:latin typeface="Cambria" panose="02040503050406030204" pitchFamily="18" charset="0"/>
          </a:endParaRPr>
        </a:p>
      </dgm:t>
    </dgm:pt>
    <dgm:pt modelId="{E22BDA74-5AF0-46BD-AC4F-A49D74B96DAE}" type="parTrans" cxnId="{E43C516C-84E9-40C6-935E-C2E165EFFF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71548880-B9F2-47AF-96B1-E0BFEDEF0566}" type="sibTrans" cxnId="{E43C516C-84E9-40C6-935E-C2E165EFFF8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D687C7E5-7538-422B-B4F6-FE13A61388B8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Κοινωνικό τιμολόγιο παρόχων ρεύματος.</a:t>
          </a:r>
          <a:endParaRPr lang="en-US" dirty="0">
            <a:latin typeface="Cambria" panose="02040503050406030204" pitchFamily="18" charset="0"/>
          </a:endParaRPr>
        </a:p>
      </dgm:t>
    </dgm:pt>
    <dgm:pt modelId="{2E561D04-5D8A-4B3E-A8DA-3F6BD221288E}" type="parTrans" cxnId="{B410E19D-D9C4-44EE-9604-9AA4077E790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C4757547-59AC-4052-9779-9C8477D20E37}" type="sibTrans" cxnId="{B410E19D-D9C4-44EE-9604-9AA4077E7908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D5F462F-8D52-4AC8-AE5D-5FCF82E1E28C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Κοινωνικό τιμολόγιο νερού. </a:t>
          </a:r>
          <a:r>
            <a:rPr lang="en-US" dirty="0">
              <a:latin typeface="Cambria" panose="02040503050406030204" pitchFamily="18" charset="0"/>
            </a:rPr>
            <a:t> </a:t>
          </a:r>
        </a:p>
      </dgm:t>
    </dgm:pt>
    <dgm:pt modelId="{6A309DBF-94D0-4C61-A8D8-A2284466CB58}" type="parTrans" cxnId="{CC223A77-0E38-4373-8C06-1EC366831184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05C9712E-9C39-4DA9-AF04-34C665E79F18}" type="sibTrans" cxnId="{CC223A77-0E38-4373-8C06-1EC366831184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6844577-07B1-47D3-A220-DAD0372927F4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Κοινωνικό τιμολόγιο Δήμων και Δημοτικών επιχειρήσεων. </a:t>
          </a:r>
          <a:endParaRPr lang="en-US" dirty="0">
            <a:latin typeface="Cambria" panose="02040503050406030204" pitchFamily="18" charset="0"/>
          </a:endParaRPr>
        </a:p>
      </dgm:t>
    </dgm:pt>
    <dgm:pt modelId="{4090CC13-225F-4E6A-81A9-F05D9766944B}" type="parTrans" cxnId="{E5B2FF9A-D6FF-45A4-BAE4-9AF3A8F2236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ABBE2870-5DD5-47CA-A387-E87726C6EF65}" type="sibTrans" cxnId="{E5B2FF9A-D6FF-45A4-BAE4-9AF3A8F2236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00A6CA7D-5931-4EE5-9734-DE56B6F05318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Συμμετοχή σε προγράμματα </a:t>
          </a:r>
          <a:r>
            <a:rPr lang="el-GR" dirty="0">
              <a:solidFill>
                <a:schemeClr val="tx1"/>
              </a:solidFill>
              <a:latin typeface="Cambria" panose="02040503050406030204" pitchFamily="18" charset="0"/>
            </a:rPr>
            <a:t>κοινωφελούς </a:t>
          </a:r>
          <a:r>
            <a:rPr lang="el-GR" dirty="0">
              <a:latin typeface="Cambria" panose="02040503050406030204" pitchFamily="18" charset="0"/>
            </a:rPr>
            <a:t>εργασίας.</a:t>
          </a:r>
          <a:endParaRPr lang="en-US" dirty="0">
            <a:latin typeface="Cambria" panose="02040503050406030204" pitchFamily="18" charset="0"/>
          </a:endParaRPr>
        </a:p>
      </dgm:t>
    </dgm:pt>
    <dgm:pt modelId="{890B032C-9985-4C05-8525-401517DC7DE5}" type="parTrans" cxnId="{46319000-EB3B-4343-97CF-EF67311CBF3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27156532-E18D-4AE7-9B2A-17EB06BEC61D}" type="sibTrans" cxnId="{46319000-EB3B-4343-97CF-EF67311CBF36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935D230A-E63F-439E-BBFF-1A5B3F1AA524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Συμμετοχή σε προγράμματα επαγγελματικής κατάρτισης.</a:t>
          </a:r>
          <a:endParaRPr lang="en-US" dirty="0">
            <a:latin typeface="Cambria" panose="02040503050406030204" pitchFamily="18" charset="0"/>
          </a:endParaRPr>
        </a:p>
      </dgm:t>
    </dgm:pt>
    <dgm:pt modelId="{E6AD1AD4-DD0B-4019-9484-E29DAC0E144F}" type="parTrans" cxnId="{851F009D-CF6F-49A1-A44A-9B67FDE4ACDB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1E055D4-0FFF-47E5-823F-64BC63F5658B}" type="sibTrans" cxnId="{851F009D-CF6F-49A1-A44A-9B67FDE4ACDB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26816550-535A-4C44-ACBF-B2AB6BF93B84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Συμμετοχή σε προγράμματα πρακτικής άσκησης.</a:t>
          </a:r>
          <a:endParaRPr lang="en-US" dirty="0">
            <a:latin typeface="Cambria" panose="02040503050406030204" pitchFamily="18" charset="0"/>
          </a:endParaRPr>
        </a:p>
      </dgm:t>
    </dgm:pt>
    <dgm:pt modelId="{43371483-5514-49A5-ACB5-9F0898168FF7}" type="parTrans" cxnId="{5FA8B91A-519B-494B-89B9-6A24A7E0085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36F9ED2E-3AF3-4865-8E26-A12E13ABD472}" type="sibTrans" cxnId="{5FA8B91A-519B-494B-89B9-6A24A7E0085C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16FF369F-683C-4A74-A52E-A30220265713}">
      <dgm:prSet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Ενσωμάτωση ή επανένταξη στο εκπαιδευτικό σύστημα και στα σχολεία δεύτερης ευκαιρίας.</a:t>
          </a:r>
          <a:endParaRPr lang="en-US" dirty="0">
            <a:latin typeface="Cambria" panose="02040503050406030204" pitchFamily="18" charset="0"/>
          </a:endParaRPr>
        </a:p>
      </dgm:t>
    </dgm:pt>
    <dgm:pt modelId="{0A5DDC86-D26D-4031-8021-1B78B77E91E5}" type="parTrans" cxnId="{B5D20BAD-3551-4AFF-B348-D858A07FF42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E20B586C-61B5-4447-9019-78D40A4C7712}" type="sibTrans" cxnId="{B5D20BAD-3551-4AFF-B348-D858A07FF429}">
      <dgm:prSet/>
      <dgm:spPr/>
      <dgm:t>
        <a:bodyPr/>
        <a:lstStyle/>
        <a:p>
          <a:endParaRPr lang="en-US">
            <a:latin typeface="Cambria" panose="02040503050406030204" pitchFamily="18" charset="0"/>
          </a:endParaRPr>
        </a:p>
      </dgm:t>
    </dgm:pt>
    <dgm:pt modelId="{67625797-FE76-4D01-A676-E2956B0CAEEA}">
      <dgm:prSet phldrT="[Text]"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Δωρεάν ιατρική περίθαλψη ατόμων που δεν δικαιούνται παροχές υγείας από φορέα κοινωνικής ασφάλισης.</a:t>
          </a:r>
          <a:endParaRPr lang="en-US" dirty="0">
            <a:latin typeface="Cambria" panose="02040503050406030204" pitchFamily="18" charset="0"/>
          </a:endParaRPr>
        </a:p>
      </dgm:t>
    </dgm:pt>
    <dgm:pt modelId="{441549E0-5265-4C2D-B998-D911E2CA7EB6}" type="parTrans" cxnId="{4BA6BC7E-52D3-4E54-B741-85094CA91994}">
      <dgm:prSet/>
      <dgm:spPr/>
      <dgm:t>
        <a:bodyPr/>
        <a:lstStyle/>
        <a:p>
          <a:endParaRPr lang="el-GR"/>
        </a:p>
      </dgm:t>
    </dgm:pt>
    <dgm:pt modelId="{9B21E5C9-A2C0-4DC7-A996-ECBA0403CC9E}" type="sibTrans" cxnId="{4BA6BC7E-52D3-4E54-B741-85094CA91994}">
      <dgm:prSet/>
      <dgm:spPr/>
      <dgm:t>
        <a:bodyPr/>
        <a:lstStyle/>
        <a:p>
          <a:endParaRPr lang="el-GR"/>
        </a:p>
      </dgm:t>
    </dgm:pt>
    <dgm:pt modelId="{77CAF53A-E967-41BC-9632-7695DFC86BA4}">
      <dgm:prSet phldrT="[Text]"/>
      <dgm:spPr/>
      <dgm:t>
        <a:bodyPr/>
        <a:lstStyle/>
        <a:p>
          <a:r>
            <a:rPr lang="el-GR" dirty="0">
              <a:latin typeface="Cambria" panose="02040503050406030204" pitchFamily="18" charset="0"/>
            </a:rPr>
            <a:t>Κάλυψη προτεινόμενων θέσεων απασχόλησης.</a:t>
          </a:r>
          <a:endParaRPr lang="en-US" dirty="0">
            <a:latin typeface="Cambria" panose="02040503050406030204" pitchFamily="18" charset="0"/>
          </a:endParaRPr>
        </a:p>
      </dgm:t>
    </dgm:pt>
    <dgm:pt modelId="{2A1D29E1-DD67-4B6D-99A2-231B8FEE91AC}" type="parTrans" cxnId="{31F3823C-1667-4290-9D22-CF32DF628789}">
      <dgm:prSet/>
      <dgm:spPr/>
      <dgm:t>
        <a:bodyPr/>
        <a:lstStyle/>
        <a:p>
          <a:endParaRPr lang="el-GR"/>
        </a:p>
      </dgm:t>
    </dgm:pt>
    <dgm:pt modelId="{FC939C89-01CB-46B9-BF09-23853F35778F}" type="sibTrans" cxnId="{31F3823C-1667-4290-9D22-CF32DF628789}">
      <dgm:prSet/>
      <dgm:spPr/>
      <dgm:t>
        <a:bodyPr/>
        <a:lstStyle/>
        <a:p>
          <a:endParaRPr lang="el-GR"/>
        </a:p>
      </dgm:t>
    </dgm:pt>
    <dgm:pt modelId="{A61364EC-78EB-4B27-A592-0CE2777C90EB}" type="pres">
      <dgm:prSet presAssocID="{E38061C8-2E78-4D6F-A95C-859C03ECA70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44A5604-8203-4A1A-B23D-F905D1CF3D47}" type="pres">
      <dgm:prSet presAssocID="{97C2D38A-C86F-4BD3-A833-ACBA33AFA1C4}" presName="composite" presStyleCnt="0"/>
      <dgm:spPr/>
    </dgm:pt>
    <dgm:pt modelId="{0EB76289-6BFC-440A-A4EA-C49982FBE211}" type="pres">
      <dgm:prSet presAssocID="{97C2D38A-C86F-4BD3-A833-ACBA33AFA1C4}" presName="parTx" presStyleLbl="alignNode1" presStyleIdx="0" presStyleCnt="3" custLinFactNeighborX="-65" custLinFactNeighborY="20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DD29B1-5828-4E69-B4E7-1921D03ABF32}" type="pres">
      <dgm:prSet presAssocID="{97C2D38A-C86F-4BD3-A833-ACBA33AFA1C4}" presName="desTx" presStyleLbl="alignAccFollowNode1" presStyleIdx="0" presStyleCnt="3" custLinFactNeighborX="1311" custLinFactNeighborY="-4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137179-5F37-46E8-8CA0-FBC270924DD4}" type="pres">
      <dgm:prSet presAssocID="{98757B6D-FDD9-42F0-A8C9-9E4A0A688996}" presName="space" presStyleCnt="0"/>
      <dgm:spPr/>
    </dgm:pt>
    <dgm:pt modelId="{87F5AE02-59BC-4BCF-99C5-E5AE929C7B18}" type="pres">
      <dgm:prSet presAssocID="{377A9D88-A18D-45DC-80BE-881DE1C140E9}" presName="composite" presStyleCnt="0"/>
      <dgm:spPr/>
    </dgm:pt>
    <dgm:pt modelId="{D6335213-AF59-49F5-8FED-9B7E5EB9820F}" type="pres">
      <dgm:prSet presAssocID="{377A9D88-A18D-45DC-80BE-881DE1C140E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C313E98-78EE-47D5-83C0-995A4CFF81A0}" type="pres">
      <dgm:prSet presAssocID="{377A9D88-A18D-45DC-80BE-881DE1C140E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70E0ABC-E6B5-4A94-9D8B-8487BC1FA492}" type="pres">
      <dgm:prSet presAssocID="{485311BE-6444-44F2-946C-948ED040FE05}" presName="space" presStyleCnt="0"/>
      <dgm:spPr/>
    </dgm:pt>
    <dgm:pt modelId="{A3EB1AC7-EF02-4940-A5B9-8EDAAF1339A5}" type="pres">
      <dgm:prSet presAssocID="{A08A98EB-84A2-4BBE-A2EB-B2CAB8562BAA}" presName="composite" presStyleCnt="0"/>
      <dgm:spPr/>
    </dgm:pt>
    <dgm:pt modelId="{FFBFBCFD-9838-453F-A08A-ADBF4AA6C5C7}" type="pres">
      <dgm:prSet presAssocID="{A08A98EB-84A2-4BBE-A2EB-B2CAB8562BA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AD42087-74C0-4725-9CC7-FFB8CB51999F}" type="pres">
      <dgm:prSet presAssocID="{A08A98EB-84A2-4BBE-A2EB-B2CAB8562BA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67E84F0-E425-4C80-B741-27EC8E0556E7}" type="presOf" srcId="{377A9D88-A18D-45DC-80BE-881DE1C140E9}" destId="{D6335213-AF59-49F5-8FED-9B7E5EB9820F}" srcOrd="0" destOrd="0" presId="urn:microsoft.com/office/officeart/2005/8/layout/hList1"/>
    <dgm:cxn modelId="{62583979-1958-4657-BB80-9CDFC860071E}" srcId="{E38061C8-2E78-4D6F-A95C-859C03ECA70A}" destId="{A08A98EB-84A2-4BBE-A2EB-B2CAB8562BAA}" srcOrd="2" destOrd="0" parTransId="{8449E3B7-627F-4510-870B-048DBCB69CBF}" sibTransId="{3C70289F-1980-4351-8E59-251E727B6FFF}"/>
    <dgm:cxn modelId="{8A098EB8-098E-4FB0-A00B-2BB8CBD69FC3}" type="presOf" srcId="{26816550-535A-4C44-ACBF-B2AB6BF93B84}" destId="{2AD42087-74C0-4725-9CC7-FFB8CB51999F}" srcOrd="0" destOrd="3" presId="urn:microsoft.com/office/officeart/2005/8/layout/hList1"/>
    <dgm:cxn modelId="{824FD80E-9652-45EA-80FC-282A9CD02CA4}" type="presOf" srcId="{77CAF53A-E967-41BC-9632-7695DFC86BA4}" destId="{2AD42087-74C0-4725-9CC7-FFB8CB51999F}" srcOrd="0" destOrd="0" presId="urn:microsoft.com/office/officeart/2005/8/layout/hList1"/>
    <dgm:cxn modelId="{CB2DAAB3-DBCC-4679-BDE8-13FC5A279A16}" type="presOf" srcId="{00A6CA7D-5931-4EE5-9734-DE56B6F05318}" destId="{2AD42087-74C0-4725-9CC7-FFB8CB51999F}" srcOrd="0" destOrd="1" presId="urn:microsoft.com/office/officeart/2005/8/layout/hList1"/>
    <dgm:cxn modelId="{B410E19D-D9C4-44EE-9604-9AA4077E7908}" srcId="{377A9D88-A18D-45DC-80BE-881DE1C140E9}" destId="{D687C7E5-7538-422B-B4F6-FE13A61388B8}" srcOrd="4" destOrd="0" parTransId="{2E561D04-5D8A-4B3E-A8DA-3F6BD221288E}" sibTransId="{C4757547-59AC-4052-9779-9C8477D20E37}"/>
    <dgm:cxn modelId="{CC223A77-0E38-4373-8C06-1EC366831184}" srcId="{377A9D88-A18D-45DC-80BE-881DE1C140E9}" destId="{AD5F462F-8D52-4AC8-AE5D-5FCF82E1E28C}" srcOrd="5" destOrd="0" parTransId="{6A309DBF-94D0-4C61-A8D8-A2284466CB58}" sibTransId="{05C9712E-9C39-4DA9-AF04-34C665E79F18}"/>
    <dgm:cxn modelId="{877E7884-DC18-4210-BBB8-5D2A47CE99B8}" srcId="{E38061C8-2E78-4D6F-A95C-859C03ECA70A}" destId="{377A9D88-A18D-45DC-80BE-881DE1C140E9}" srcOrd="1" destOrd="0" parTransId="{4EFCEBFA-FECC-493E-AE01-0063A3EC88B7}" sibTransId="{485311BE-6444-44F2-946C-948ED040FE05}"/>
    <dgm:cxn modelId="{E43C516C-84E9-40C6-935E-C2E165EFFF89}" srcId="{377A9D88-A18D-45DC-80BE-881DE1C140E9}" destId="{1346EC5C-31BF-4629-8123-7789D66A5F73}" srcOrd="3" destOrd="0" parTransId="{E22BDA74-5AF0-46BD-AC4F-A49D74B96DAE}" sibTransId="{71548880-B9F2-47AF-96B1-E0BFEDEF0566}"/>
    <dgm:cxn modelId="{C5222B8D-5D84-4D8E-B916-0B0B4DF13A30}" type="presOf" srcId="{A08A98EB-84A2-4BBE-A2EB-B2CAB8562BAA}" destId="{FFBFBCFD-9838-453F-A08A-ADBF4AA6C5C7}" srcOrd="0" destOrd="0" presId="urn:microsoft.com/office/officeart/2005/8/layout/hList1"/>
    <dgm:cxn modelId="{82BA3F32-6761-467D-AE7E-5C53D356FC9D}" srcId="{377A9D88-A18D-45DC-80BE-881DE1C140E9}" destId="{385420F1-F47A-4E74-9761-BB6EC880D0A8}" srcOrd="2" destOrd="0" parTransId="{23383679-9995-49A9-A6F7-F88BE34101AB}" sibTransId="{FE7A3A23-973B-4146-8DDE-0DD064F97279}"/>
    <dgm:cxn modelId="{BB98E63D-913F-4F49-8EC8-E677A68F7ADB}" type="presOf" srcId="{AD5F462F-8D52-4AC8-AE5D-5FCF82E1E28C}" destId="{6C313E98-78EE-47D5-83C0-995A4CFF81A0}" srcOrd="0" destOrd="5" presId="urn:microsoft.com/office/officeart/2005/8/layout/hList1"/>
    <dgm:cxn modelId="{5FA8B91A-519B-494B-89B9-6A24A7E0085C}" srcId="{A08A98EB-84A2-4BBE-A2EB-B2CAB8562BAA}" destId="{26816550-535A-4C44-ACBF-B2AB6BF93B84}" srcOrd="3" destOrd="0" parTransId="{43371483-5514-49A5-ACB5-9F0898168FF7}" sibTransId="{36F9ED2E-3AF3-4865-8E26-A12E13ABD472}"/>
    <dgm:cxn modelId="{B2AAD36E-93D6-472B-91F1-7AD0F7E9BA9F}" type="presOf" srcId="{385420F1-F47A-4E74-9761-BB6EC880D0A8}" destId="{6C313E98-78EE-47D5-83C0-995A4CFF81A0}" srcOrd="0" destOrd="2" presId="urn:microsoft.com/office/officeart/2005/8/layout/hList1"/>
    <dgm:cxn modelId="{46319000-EB3B-4343-97CF-EF67311CBF36}" srcId="{A08A98EB-84A2-4BBE-A2EB-B2CAB8562BAA}" destId="{00A6CA7D-5931-4EE5-9734-DE56B6F05318}" srcOrd="1" destOrd="0" parTransId="{890B032C-9985-4C05-8525-401517DC7DE5}" sibTransId="{27156532-E18D-4AE7-9B2A-17EB06BEC61D}"/>
    <dgm:cxn modelId="{31F3823C-1667-4290-9D22-CF32DF628789}" srcId="{A08A98EB-84A2-4BBE-A2EB-B2CAB8562BAA}" destId="{77CAF53A-E967-41BC-9632-7695DFC86BA4}" srcOrd="0" destOrd="0" parTransId="{2A1D29E1-DD67-4B6D-99A2-231B8FEE91AC}" sibTransId="{FC939C89-01CB-46B9-BF09-23853F35778F}"/>
    <dgm:cxn modelId="{30210269-7A5E-4483-BDB3-B4B485FB6F9B}" type="presOf" srcId="{935D230A-E63F-439E-BBFF-1A5B3F1AA524}" destId="{2AD42087-74C0-4725-9CC7-FFB8CB51999F}" srcOrd="0" destOrd="2" presId="urn:microsoft.com/office/officeart/2005/8/layout/hList1"/>
    <dgm:cxn modelId="{F6A4D13C-5651-4B41-B700-A516EB5B5568}" srcId="{377A9D88-A18D-45DC-80BE-881DE1C140E9}" destId="{9842949C-9FEE-47C8-8B4D-D627BF004C1A}" srcOrd="1" destOrd="0" parTransId="{E2F71417-6AAF-4A65-A9B9-36531C76DBC9}" sibTransId="{8E2C06DD-F127-4E0A-BC6F-4617487F00AA}"/>
    <dgm:cxn modelId="{0DE8FDC3-D10F-44CE-BC0D-FB9409B5BA12}" type="presOf" srcId="{A6844577-07B1-47D3-A220-DAD0372927F4}" destId="{6C313E98-78EE-47D5-83C0-995A4CFF81A0}" srcOrd="0" destOrd="6" presId="urn:microsoft.com/office/officeart/2005/8/layout/hList1"/>
    <dgm:cxn modelId="{E5B2FF9A-D6FF-45A4-BAE4-9AF3A8F22369}" srcId="{377A9D88-A18D-45DC-80BE-881DE1C140E9}" destId="{A6844577-07B1-47D3-A220-DAD0372927F4}" srcOrd="6" destOrd="0" parTransId="{4090CC13-225F-4E6A-81A9-F05D9766944B}" sibTransId="{ABBE2870-5DD5-47CA-A387-E87726C6EF65}"/>
    <dgm:cxn modelId="{FAD37635-6D85-4F6E-AB5E-544CB354C937}" type="presOf" srcId="{67625797-FE76-4D01-A676-E2956B0CAEEA}" destId="{6C313E98-78EE-47D5-83C0-995A4CFF81A0}" srcOrd="0" destOrd="0" presId="urn:microsoft.com/office/officeart/2005/8/layout/hList1"/>
    <dgm:cxn modelId="{851F009D-CF6F-49A1-A44A-9B67FDE4ACDB}" srcId="{A08A98EB-84A2-4BBE-A2EB-B2CAB8562BAA}" destId="{935D230A-E63F-439E-BBFF-1A5B3F1AA524}" srcOrd="2" destOrd="0" parTransId="{E6AD1AD4-DD0B-4019-9484-E29DAC0E144F}" sibTransId="{11E055D4-0FFF-47E5-823F-64BC63F5658B}"/>
    <dgm:cxn modelId="{C456F6B2-2A10-4C17-8670-EE62D606835E}" type="presOf" srcId="{97C2D38A-C86F-4BD3-A833-ACBA33AFA1C4}" destId="{0EB76289-6BFC-440A-A4EA-C49982FBE211}" srcOrd="0" destOrd="0" presId="urn:microsoft.com/office/officeart/2005/8/layout/hList1"/>
    <dgm:cxn modelId="{B5D20BAD-3551-4AFF-B348-D858A07FF429}" srcId="{A08A98EB-84A2-4BBE-A2EB-B2CAB8562BAA}" destId="{16FF369F-683C-4A74-A52E-A30220265713}" srcOrd="4" destOrd="0" parTransId="{0A5DDC86-D26D-4031-8021-1B78B77E91E5}" sibTransId="{E20B586C-61B5-4447-9019-78D40A4C7712}"/>
    <dgm:cxn modelId="{4BA6BC7E-52D3-4E54-B741-85094CA91994}" srcId="{377A9D88-A18D-45DC-80BE-881DE1C140E9}" destId="{67625797-FE76-4D01-A676-E2956B0CAEEA}" srcOrd="0" destOrd="0" parTransId="{441549E0-5265-4C2D-B998-D911E2CA7EB6}" sibTransId="{9B21E5C9-A2C0-4DC7-A996-ECBA0403CC9E}"/>
    <dgm:cxn modelId="{EA2BBAC8-EC1F-4C41-8A6B-41DE5180E810}" type="presOf" srcId="{1740F91A-CF1A-4B5E-ABF4-284545367241}" destId="{F4DD29B1-5828-4E69-B4E7-1921D03ABF32}" srcOrd="0" destOrd="0" presId="urn:microsoft.com/office/officeart/2005/8/layout/hList1"/>
    <dgm:cxn modelId="{540FCE1B-9205-4BD9-8A3C-330ADAEE8384}" type="presOf" srcId="{1346EC5C-31BF-4629-8123-7789D66A5F73}" destId="{6C313E98-78EE-47D5-83C0-995A4CFF81A0}" srcOrd="0" destOrd="3" presId="urn:microsoft.com/office/officeart/2005/8/layout/hList1"/>
    <dgm:cxn modelId="{E111B6CD-3B3E-404C-9934-3A09D9D9DA82}" type="presOf" srcId="{16FF369F-683C-4A74-A52E-A30220265713}" destId="{2AD42087-74C0-4725-9CC7-FFB8CB51999F}" srcOrd="0" destOrd="4" presId="urn:microsoft.com/office/officeart/2005/8/layout/hList1"/>
    <dgm:cxn modelId="{FE1AE428-2E07-457D-B660-02BC5F6EA39D}" srcId="{E38061C8-2E78-4D6F-A95C-859C03ECA70A}" destId="{97C2D38A-C86F-4BD3-A833-ACBA33AFA1C4}" srcOrd="0" destOrd="0" parTransId="{DBF0E010-8DF1-48A7-9BC3-DA727A405E51}" sibTransId="{98757B6D-FDD9-42F0-A8C9-9E4A0A688996}"/>
    <dgm:cxn modelId="{DC14FD79-D31F-4F2D-BA79-4A2AAFEFBADC}" type="presOf" srcId="{D687C7E5-7538-422B-B4F6-FE13A61388B8}" destId="{6C313E98-78EE-47D5-83C0-995A4CFF81A0}" srcOrd="0" destOrd="4" presId="urn:microsoft.com/office/officeart/2005/8/layout/hList1"/>
    <dgm:cxn modelId="{2B52F555-2A8C-4BE0-A5A7-A8D6B832A2DA}" type="presOf" srcId="{E38061C8-2E78-4D6F-A95C-859C03ECA70A}" destId="{A61364EC-78EB-4B27-A592-0CE2777C90EB}" srcOrd="0" destOrd="0" presId="urn:microsoft.com/office/officeart/2005/8/layout/hList1"/>
    <dgm:cxn modelId="{8FCCA41C-02EE-4900-B265-7CA1B5812896}" type="presOf" srcId="{9842949C-9FEE-47C8-8B4D-D627BF004C1A}" destId="{6C313E98-78EE-47D5-83C0-995A4CFF81A0}" srcOrd="0" destOrd="1" presId="urn:microsoft.com/office/officeart/2005/8/layout/hList1"/>
    <dgm:cxn modelId="{94D64A48-76E6-4CEE-A622-1FF56EEC922E}" srcId="{97C2D38A-C86F-4BD3-A833-ACBA33AFA1C4}" destId="{1740F91A-CF1A-4B5E-ABF4-284545367241}" srcOrd="0" destOrd="0" parTransId="{3177B777-AB14-4859-9F94-5552508B5930}" sibTransId="{31D82BB7-0FD0-4848-B1ED-A92F96034C62}"/>
    <dgm:cxn modelId="{9887FF31-B986-45DF-AC47-11373E5EA039}" type="presParOf" srcId="{A61364EC-78EB-4B27-A592-0CE2777C90EB}" destId="{744A5604-8203-4A1A-B23D-F905D1CF3D47}" srcOrd="0" destOrd="0" presId="urn:microsoft.com/office/officeart/2005/8/layout/hList1"/>
    <dgm:cxn modelId="{CA7A023F-239A-449C-A523-2921F661EDBB}" type="presParOf" srcId="{744A5604-8203-4A1A-B23D-F905D1CF3D47}" destId="{0EB76289-6BFC-440A-A4EA-C49982FBE211}" srcOrd="0" destOrd="0" presId="urn:microsoft.com/office/officeart/2005/8/layout/hList1"/>
    <dgm:cxn modelId="{24516868-1C21-4DE2-9446-6CFE78C3A216}" type="presParOf" srcId="{744A5604-8203-4A1A-B23D-F905D1CF3D47}" destId="{F4DD29B1-5828-4E69-B4E7-1921D03ABF32}" srcOrd="1" destOrd="0" presId="urn:microsoft.com/office/officeart/2005/8/layout/hList1"/>
    <dgm:cxn modelId="{7FFF01B6-70B8-46BC-84D0-05ED3FB0BF58}" type="presParOf" srcId="{A61364EC-78EB-4B27-A592-0CE2777C90EB}" destId="{20137179-5F37-46E8-8CA0-FBC270924DD4}" srcOrd="1" destOrd="0" presId="urn:microsoft.com/office/officeart/2005/8/layout/hList1"/>
    <dgm:cxn modelId="{3AD3B74F-EDAA-4E67-89C4-1807F8B5037D}" type="presParOf" srcId="{A61364EC-78EB-4B27-A592-0CE2777C90EB}" destId="{87F5AE02-59BC-4BCF-99C5-E5AE929C7B18}" srcOrd="2" destOrd="0" presId="urn:microsoft.com/office/officeart/2005/8/layout/hList1"/>
    <dgm:cxn modelId="{5DFBBAF2-4902-4767-BC16-A32842C2964D}" type="presParOf" srcId="{87F5AE02-59BC-4BCF-99C5-E5AE929C7B18}" destId="{D6335213-AF59-49F5-8FED-9B7E5EB9820F}" srcOrd="0" destOrd="0" presId="urn:microsoft.com/office/officeart/2005/8/layout/hList1"/>
    <dgm:cxn modelId="{D09F19A9-594A-4A2F-95F9-D278C9C495F4}" type="presParOf" srcId="{87F5AE02-59BC-4BCF-99C5-E5AE929C7B18}" destId="{6C313E98-78EE-47D5-83C0-995A4CFF81A0}" srcOrd="1" destOrd="0" presId="urn:microsoft.com/office/officeart/2005/8/layout/hList1"/>
    <dgm:cxn modelId="{95D62778-FA84-4086-820D-A7DF4126E558}" type="presParOf" srcId="{A61364EC-78EB-4B27-A592-0CE2777C90EB}" destId="{670E0ABC-E6B5-4A94-9D8B-8487BC1FA492}" srcOrd="3" destOrd="0" presId="urn:microsoft.com/office/officeart/2005/8/layout/hList1"/>
    <dgm:cxn modelId="{28FA2ABC-8CD9-41F0-9A2C-26843FD73A94}" type="presParOf" srcId="{A61364EC-78EB-4B27-A592-0CE2777C90EB}" destId="{A3EB1AC7-EF02-4940-A5B9-8EDAAF1339A5}" srcOrd="4" destOrd="0" presId="urn:microsoft.com/office/officeart/2005/8/layout/hList1"/>
    <dgm:cxn modelId="{B54A6C55-E102-4026-B047-CC6D4F1C8844}" type="presParOf" srcId="{A3EB1AC7-EF02-4940-A5B9-8EDAAF1339A5}" destId="{FFBFBCFD-9838-453F-A08A-ADBF4AA6C5C7}" srcOrd="0" destOrd="0" presId="urn:microsoft.com/office/officeart/2005/8/layout/hList1"/>
    <dgm:cxn modelId="{81129F00-4303-4DD1-A34E-4E0F2186CDA3}" type="presParOf" srcId="{A3EB1AC7-EF02-4940-A5B9-8EDAAF1339A5}" destId="{2AD42087-74C0-4725-9CC7-FFB8CB51999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B76289-6BFC-440A-A4EA-C49982FBE211}">
      <dsp:nvSpPr>
        <dsp:cNvPr id="0" name=""/>
        <dsp:cNvSpPr/>
      </dsp:nvSpPr>
      <dsp:spPr>
        <a:xfrm>
          <a:off x="908" y="139348"/>
          <a:ext cx="2419002" cy="59342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>
              <a:latin typeface="Cambria" panose="02040503050406030204" pitchFamily="18" charset="0"/>
            </a:rPr>
            <a:t>Πυλώνας</a:t>
          </a:r>
          <a:r>
            <a:rPr lang="en-US" sz="1200" b="1" kern="1200" dirty="0">
              <a:latin typeface="Cambria" panose="02040503050406030204" pitchFamily="18" charset="0"/>
            </a:rPr>
            <a:t> 1: </a:t>
          </a:r>
          <a:r>
            <a:rPr lang="el-GR" sz="1200" b="1" kern="1200" dirty="0">
              <a:latin typeface="Cambria" panose="02040503050406030204" pitchFamily="18" charset="0"/>
            </a:rPr>
            <a:t>Εισοδηματική ενίσχυση</a:t>
          </a:r>
          <a:endParaRPr lang="en-US" sz="1200" b="1" kern="1200" dirty="0">
            <a:latin typeface="Cambria" panose="02040503050406030204" pitchFamily="18" charset="0"/>
          </a:endParaRPr>
        </a:p>
      </dsp:txBody>
      <dsp:txXfrm>
        <a:off x="908" y="139348"/>
        <a:ext cx="2419002" cy="593428"/>
      </dsp:txXfrm>
    </dsp:sp>
    <dsp:sp modelId="{F4DD29B1-5828-4E69-B4E7-1921D03ABF32}">
      <dsp:nvSpPr>
        <dsp:cNvPr id="0" name=""/>
        <dsp:cNvSpPr/>
      </dsp:nvSpPr>
      <dsp:spPr>
        <a:xfrm>
          <a:off x="34194" y="730186"/>
          <a:ext cx="2419002" cy="337635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strike="noStrike" kern="1200" dirty="0">
              <a:solidFill>
                <a:schemeClr val="tx1"/>
              </a:solidFill>
              <a:latin typeface="Cambria" panose="02040503050406030204" pitchFamily="18" charset="0"/>
            </a:rPr>
            <a:t>Εισοδηματική</a:t>
          </a:r>
          <a:r>
            <a:rPr lang="el-GR" sz="1200" strike="noStrike" kern="1200" dirty="0">
              <a:solidFill>
                <a:srgbClr val="FF0000"/>
              </a:solidFill>
              <a:latin typeface="Cambria" panose="02040503050406030204" pitchFamily="18" charset="0"/>
            </a:rPr>
            <a:t> </a:t>
          </a:r>
          <a:r>
            <a:rPr lang="el-GR" sz="1200" strike="noStrike" kern="1200" dirty="0">
              <a:latin typeface="Cambria" panose="02040503050406030204" pitchFamily="18" charset="0"/>
            </a:rPr>
            <a:t>ε</a:t>
          </a:r>
          <a:r>
            <a:rPr lang="el-GR" sz="1200" kern="1200" dirty="0">
              <a:latin typeface="Cambria" panose="02040503050406030204" pitchFamily="18" charset="0"/>
            </a:rPr>
            <a:t>νίσχυση στο ωφελούμενο νοικοκυριό (περιγράφηκε παραπάνω).</a:t>
          </a:r>
          <a:endParaRPr lang="en-US" sz="1200" kern="1200" dirty="0">
            <a:latin typeface="Cambria" panose="02040503050406030204" pitchFamily="18" charset="0"/>
          </a:endParaRPr>
        </a:p>
      </dsp:txBody>
      <dsp:txXfrm>
        <a:off x="34194" y="730186"/>
        <a:ext cx="2419002" cy="3376350"/>
      </dsp:txXfrm>
    </dsp:sp>
    <dsp:sp modelId="{D6335213-AF59-49F5-8FED-9B7E5EB9820F}">
      <dsp:nvSpPr>
        <dsp:cNvPr id="0" name=""/>
        <dsp:cNvSpPr/>
      </dsp:nvSpPr>
      <dsp:spPr>
        <a:xfrm>
          <a:off x="2760143" y="138108"/>
          <a:ext cx="2419002" cy="593428"/>
        </a:xfrm>
        <a:prstGeom prst="rect">
          <a:avLst/>
        </a:prstGeom>
        <a:solidFill>
          <a:schemeClr val="accent5">
            <a:hueOff val="-3676673"/>
            <a:satOff val="-5114"/>
            <a:lumOff val="-1961"/>
            <a:alphaOff val="0"/>
          </a:schemeClr>
        </a:solidFill>
        <a:ln w="12700" cap="flat" cmpd="sng" algn="ctr">
          <a:solidFill>
            <a:schemeClr val="accent5">
              <a:hueOff val="-3676673"/>
              <a:satOff val="-5114"/>
              <a:lumOff val="-196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>
              <a:latin typeface="Cambria" panose="02040503050406030204" pitchFamily="18" charset="0"/>
            </a:rPr>
            <a:t>Πυλώνας</a:t>
          </a:r>
          <a:r>
            <a:rPr lang="en-US" sz="1200" b="1" kern="1200" dirty="0">
              <a:latin typeface="Cambria" panose="02040503050406030204" pitchFamily="18" charset="0"/>
            </a:rPr>
            <a:t> 2: </a:t>
          </a:r>
          <a:r>
            <a:rPr lang="el-GR" sz="1200" b="1" kern="1200" dirty="0">
              <a:latin typeface="Cambria" panose="02040503050406030204" pitchFamily="18" charset="0"/>
            </a:rPr>
            <a:t>Συμπληρωματικές κοινωνικές υπηρεσίες και αγαθά</a:t>
          </a:r>
          <a:endParaRPr lang="en-US" sz="1200" kern="1200" dirty="0">
            <a:latin typeface="Cambria" panose="02040503050406030204" pitchFamily="18" charset="0"/>
          </a:endParaRPr>
        </a:p>
      </dsp:txBody>
      <dsp:txXfrm>
        <a:off x="2760143" y="138108"/>
        <a:ext cx="2419002" cy="593428"/>
      </dsp:txXfrm>
    </dsp:sp>
    <dsp:sp modelId="{6C313E98-78EE-47D5-83C0-995A4CFF81A0}">
      <dsp:nvSpPr>
        <dsp:cNvPr id="0" name=""/>
        <dsp:cNvSpPr/>
      </dsp:nvSpPr>
      <dsp:spPr>
        <a:xfrm>
          <a:off x="2760143" y="731536"/>
          <a:ext cx="2419002" cy="3376350"/>
        </a:xfrm>
        <a:prstGeom prst="rect">
          <a:avLst/>
        </a:prstGeom>
        <a:solidFill>
          <a:schemeClr val="accent5">
            <a:tint val="40000"/>
            <a:alpha val="90000"/>
            <a:hueOff val="-3695877"/>
            <a:satOff val="-6408"/>
            <a:lumOff val="-644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3695877"/>
              <a:satOff val="-6408"/>
              <a:lumOff val="-64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Δωρεάν ιατρική περίθαλψη ατόμων που δεν δικαιούνται παροχές υγείας από φορέα κοινωνικής ασφάλισης.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Παραπομπή και ένταξη σε δομές και υπηρεσίες κοινωνικής φροντίδας και υποστήριξης.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Ένταξη στα προγράμματα και κοινωνικές δομές για την αντιμετώπιση της φτώχειας.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Ένταξη σε προγράμματα που υλοποιούνται στο πλαίσιο του Ταμείου για την ευρωπαϊκή βοήθεια στους απόρους.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Κοινωνικό τιμολόγιο παρόχων ρεύματος.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Κοινωνικό τιμολόγιο νερού. </a:t>
          </a:r>
          <a:r>
            <a:rPr lang="en-US" sz="1200" kern="1200" dirty="0">
              <a:latin typeface="Cambria" panose="02040503050406030204" pitchFamily="18" charset="0"/>
            </a:rPr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Κοινωνικό τιμολόγιο Δήμων και Δημοτικών επιχειρήσεων. </a:t>
          </a:r>
          <a:endParaRPr lang="en-US" sz="1200" kern="1200" dirty="0">
            <a:latin typeface="Cambria" panose="02040503050406030204" pitchFamily="18" charset="0"/>
          </a:endParaRPr>
        </a:p>
      </dsp:txBody>
      <dsp:txXfrm>
        <a:off x="2760143" y="731536"/>
        <a:ext cx="2419002" cy="3376350"/>
      </dsp:txXfrm>
    </dsp:sp>
    <dsp:sp modelId="{FFBFBCFD-9838-453F-A08A-ADBF4AA6C5C7}">
      <dsp:nvSpPr>
        <dsp:cNvPr id="0" name=""/>
        <dsp:cNvSpPr/>
      </dsp:nvSpPr>
      <dsp:spPr>
        <a:xfrm>
          <a:off x="5517805" y="138108"/>
          <a:ext cx="2419002" cy="593428"/>
        </a:xfrm>
        <a:prstGeom prst="rect">
          <a:avLst/>
        </a:prstGeom>
        <a:solidFill>
          <a:schemeClr val="accent5">
            <a:hueOff val="-7353345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5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200" b="1" kern="1200" dirty="0">
              <a:latin typeface="Cambria" panose="02040503050406030204" pitchFamily="18" charset="0"/>
            </a:rPr>
            <a:t>Πυλώνας</a:t>
          </a:r>
          <a:r>
            <a:rPr lang="en-US" sz="1200" b="1" kern="1200" dirty="0">
              <a:latin typeface="Cambria" panose="02040503050406030204" pitchFamily="18" charset="0"/>
            </a:rPr>
            <a:t> 3: </a:t>
          </a:r>
          <a:r>
            <a:rPr lang="el-GR" sz="1200" b="1" kern="1200" dirty="0">
              <a:latin typeface="Cambria" panose="02040503050406030204" pitchFamily="18" charset="0"/>
            </a:rPr>
            <a:t>Υπηρεσίες ενεργοποίησης</a:t>
          </a:r>
          <a:endParaRPr lang="en-US" sz="1200" kern="1200" dirty="0">
            <a:latin typeface="Cambria" panose="02040503050406030204" pitchFamily="18" charset="0"/>
          </a:endParaRPr>
        </a:p>
      </dsp:txBody>
      <dsp:txXfrm>
        <a:off x="5517805" y="138108"/>
        <a:ext cx="2419002" cy="593428"/>
      </dsp:txXfrm>
    </dsp:sp>
    <dsp:sp modelId="{2AD42087-74C0-4725-9CC7-FFB8CB51999F}">
      <dsp:nvSpPr>
        <dsp:cNvPr id="0" name=""/>
        <dsp:cNvSpPr/>
      </dsp:nvSpPr>
      <dsp:spPr>
        <a:xfrm>
          <a:off x="5517805" y="731536"/>
          <a:ext cx="2419002" cy="3376350"/>
        </a:xfrm>
        <a:prstGeom prst="rect">
          <a:avLst/>
        </a:prstGeom>
        <a:solidFill>
          <a:schemeClr val="accent5">
            <a:tint val="40000"/>
            <a:alpha val="90000"/>
            <a:hueOff val="-7391754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4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Κάλυψη προτεινόμενων θέσεων απασχόλησης.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Συμμετοχή σε προγράμματα </a:t>
          </a:r>
          <a:r>
            <a:rPr lang="el-GR" sz="1200" kern="1200" dirty="0">
              <a:solidFill>
                <a:schemeClr val="tx1"/>
              </a:solidFill>
              <a:latin typeface="Cambria" panose="02040503050406030204" pitchFamily="18" charset="0"/>
            </a:rPr>
            <a:t>κοινωφελούς </a:t>
          </a:r>
          <a:r>
            <a:rPr lang="el-GR" sz="1200" kern="1200" dirty="0">
              <a:latin typeface="Cambria" panose="02040503050406030204" pitchFamily="18" charset="0"/>
            </a:rPr>
            <a:t>εργασίας.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Συμμετοχή σε προγράμματα επαγγελματικής κατάρτισης.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Συμμετοχή σε προγράμματα πρακτικής άσκησης.</a:t>
          </a:r>
          <a:endParaRPr lang="en-US" sz="1200" kern="1200" dirty="0">
            <a:latin typeface="Cambria" panose="02040503050406030204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200" kern="1200" dirty="0">
              <a:latin typeface="Cambria" panose="02040503050406030204" pitchFamily="18" charset="0"/>
            </a:rPr>
            <a:t>Ενσωμάτωση ή επανένταξη στο εκπαιδευτικό σύστημα και στα σχολεία δεύτερης ευκαιρίας.</a:t>
          </a:r>
          <a:endParaRPr lang="en-US" sz="1200" kern="1200" dirty="0">
            <a:latin typeface="Cambria" panose="02040503050406030204" pitchFamily="18" charset="0"/>
          </a:endParaRPr>
        </a:p>
      </dsp:txBody>
      <dsp:txXfrm>
        <a:off x="5517805" y="731536"/>
        <a:ext cx="2419002" cy="33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CF189-58A5-4DFA-8861-EF5469F46214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4C8D8-5123-4125-B0B9-F84A27CFCE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6513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1894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8410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D4C8D8-5123-4125-B0B9-F84A27CFCE2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31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200" y="169200"/>
            <a:ext cx="1170400" cy="3960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87200" y="666000"/>
            <a:ext cx="9648000" cy="0"/>
          </a:xfrm>
          <a:prstGeom prst="line">
            <a:avLst/>
          </a:prstGeom>
          <a:ln>
            <a:solidFill>
              <a:srgbClr val="1D17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79956"/>
            <a:ext cx="10058400" cy="38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491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01482"/>
            <a:ext cx="8675370" cy="1094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1507409"/>
            <a:ext cx="8675370" cy="35928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197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301482"/>
            <a:ext cx="2168843" cy="479880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301482"/>
            <a:ext cx="6380798" cy="479880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7840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01482"/>
            <a:ext cx="8675370" cy="1094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515" y="1507409"/>
            <a:ext cx="8675370" cy="35928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90256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411722"/>
            <a:ext cx="8675370" cy="2355489"/>
          </a:xfrm>
          <a:prstGeom prst="rect">
            <a:avLst/>
          </a:prstGeo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3789495"/>
            <a:ext cx="8675370" cy="12386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289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01482"/>
            <a:ext cx="8675370" cy="1094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1507409"/>
            <a:ext cx="4274820" cy="35928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1507409"/>
            <a:ext cx="4274820" cy="35928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665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01482"/>
            <a:ext cx="8675370" cy="1094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388127"/>
            <a:ext cx="4255174" cy="6803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068427"/>
            <a:ext cx="4255174" cy="30423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388127"/>
            <a:ext cx="4276130" cy="6803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068427"/>
            <a:ext cx="4276130" cy="30423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47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515" y="301482"/>
            <a:ext cx="8675370" cy="1094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83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82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77508"/>
            <a:ext cx="3244096" cy="1321276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815312"/>
            <a:ext cx="5092065" cy="4024125"/>
          </a:xfrm>
          <a:prstGeom prst="rect">
            <a:avLst/>
          </a:prstGeo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698784"/>
            <a:ext cx="3244096" cy="31472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104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377508"/>
            <a:ext cx="3244096" cy="1321276"/>
          </a:xfrm>
          <a:prstGeom prst="rect">
            <a:avLst/>
          </a:prstGeo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815312"/>
            <a:ext cx="5092065" cy="40241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1698784"/>
            <a:ext cx="3244096" cy="31472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151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BDFD0165-123C-42AE-A78F-AD569227DD08}" type="datetimeFigureOut">
              <a:rPr lang="en-US" smtClean="0"/>
              <a:pPr/>
              <a:t>11/15/2017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103745" y="5248404"/>
            <a:ext cx="2263140" cy="301482"/>
          </a:xfrm>
          <a:prstGeom prst="rect">
            <a:avLst/>
          </a:prstGeom>
        </p:spPr>
        <p:txBody>
          <a:bodyPr/>
          <a:lstStyle/>
          <a:p>
            <a:fld id="{99394526-D494-4751-B960-CFD01F882C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291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5248404"/>
            <a:ext cx="3394710" cy="30148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200" y="169200"/>
            <a:ext cx="1170400" cy="396000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87200" y="666000"/>
            <a:ext cx="9648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79956"/>
            <a:ext cx="10058400" cy="38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616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57300" y="926729"/>
            <a:ext cx="7543800" cy="197142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257300" y="2974183"/>
            <a:ext cx="7543800" cy="136715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4" y="0"/>
            <a:ext cx="10057151" cy="566261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09850" y="3056400"/>
            <a:ext cx="7448550" cy="457200"/>
          </a:xfrm>
          <a:prstGeom prst="rect">
            <a:avLst/>
          </a:prstGeom>
          <a:solidFill>
            <a:srgbClr val="1D1752"/>
          </a:solidFill>
          <a:ln>
            <a:solidFill>
              <a:srgbClr val="1D175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spc="100" dirty="0"/>
              <a:t>Κοινωνικό Εισόδημα Αλληλεγγύης (</a:t>
            </a:r>
            <a:r>
              <a:rPr lang="en-US" sz="1600" spc="100" dirty="0"/>
              <a:t>K.E.A)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1200" y="0"/>
            <a:ext cx="2142975" cy="520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4087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603" y="260260"/>
            <a:ext cx="20537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Τι είναι το Κ.Ε.Α.;</a:t>
            </a:r>
            <a:endParaRPr lang="en-US" sz="2000" dirty="0">
              <a:solidFill>
                <a:srgbClr val="1D17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5368" y="1376093"/>
            <a:ext cx="65166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800" dirty="0">
                <a:solidFill>
                  <a:srgbClr val="015F8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Το Κ.Ε.Α. είναι ένα προνοιακό πρόγραμμα το οποίο συνδυάζει</a:t>
            </a:r>
            <a:r>
              <a:rPr lang="en-US" sz="1800" dirty="0">
                <a:solidFill>
                  <a:srgbClr val="015F8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  <a:endParaRPr lang="el-GR" sz="1800" dirty="0">
              <a:solidFill>
                <a:srgbClr val="015F8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85368" y="2212150"/>
            <a:ext cx="262283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15F83"/>
              </a:buClr>
              <a:buFont typeface="Wingdings 2" panose="05020102010507070707" pitchFamily="18" charset="2"/>
              <a:buChar char=""/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Εισοδηματική ενίσχυση</a:t>
            </a:r>
          </a:p>
        </p:txBody>
      </p:sp>
      <p:sp>
        <p:nvSpPr>
          <p:cNvPr id="10" name="Rectangle 9"/>
          <p:cNvSpPr/>
          <p:nvPr/>
        </p:nvSpPr>
        <p:spPr>
          <a:xfrm>
            <a:off x="885368" y="2922813"/>
            <a:ext cx="53692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15F83"/>
              </a:buClr>
              <a:buFont typeface="Wingdings 2" panose="05020102010507070707" pitchFamily="18" charset="2"/>
              <a:buChar char=""/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Συμπληρωματικές κοινωνικές υπηρεσίες (Πυλώνας 2)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5368" y="3633476"/>
            <a:ext cx="74129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Clr>
                <a:srgbClr val="015F83"/>
              </a:buClr>
              <a:buFont typeface="Wingdings 2" panose="05020102010507070707" pitchFamily="18" charset="2"/>
              <a:buChar char=""/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Υπηρεσίες ενεργοποίησης, (</a:t>
            </a:r>
            <a:r>
              <a:rPr lang="el-GR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επαν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)ένταξης στην αγορά εργασίας (Πυλώνας 3)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630" y="4493419"/>
            <a:ext cx="2498770" cy="794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766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603" y="260260"/>
            <a:ext cx="50617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Κύρια χαρακτηριστικά του προγράμματος</a:t>
            </a:r>
            <a:endParaRPr lang="en-US" sz="2000" dirty="0">
              <a:solidFill>
                <a:srgbClr val="1D17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630" y="4493419"/>
            <a:ext cx="2498770" cy="7946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F4AB905-C882-46EB-A639-C791211F2043}"/>
              </a:ext>
            </a:extLst>
          </p:cNvPr>
          <p:cNvSpPr txBox="1"/>
          <p:nvPr/>
        </p:nvSpPr>
        <p:spPr>
          <a:xfrm>
            <a:off x="259492" y="660370"/>
            <a:ext cx="9675340" cy="420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Target group: </a:t>
            </a:r>
            <a:r>
              <a:rPr lang="el-GR" dirty="0"/>
              <a:t>νοικοκυριά που ζουν σε συνθήκες ακραίας φτώχειας.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Ορισμός Νοικοκυριού: όλα τα άτομα που διαμένουν κάτω από την ίδια στέγη.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Ποσό εισοδηματικής ενίσχυσης: η διαφορά μεταξύ του εγγυημένου ποσού και του δηλούμενου εισοδήματος.</a:t>
            </a:r>
          </a:p>
          <a:p>
            <a:pPr marL="1040313" lvl="2" indent="-285750">
              <a:buFont typeface="Arial" panose="020B0604020202020204" pitchFamily="34" charset="0"/>
              <a:buChar char="•"/>
            </a:pPr>
            <a:r>
              <a:rPr lang="el-GR" dirty="0"/>
              <a:t>Εγγυημένο ποσό για μονοπρόσωπο νοικοκυριό: € 200/μήνα αυξανόμενο κατά € 100 για κάθε επιπλέον ενήλικα </a:t>
            </a:r>
            <a:r>
              <a:rPr lang="en-US" dirty="0"/>
              <a:t>(</a:t>
            </a:r>
            <a:r>
              <a:rPr lang="el-GR" dirty="0"/>
              <a:t>ή το πρώτο παιδί στην περίπτωση μονογονεϊκού νοικοκυριού) και κατά € 50 για κάθε παιδί.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Οι αιτήσεις για ένταξη στο πρόγραμμα γίνονται στους Δήμους, τα ΚΕΠ ή </a:t>
            </a:r>
            <a:r>
              <a:rPr lang="en-US" dirty="0"/>
              <a:t>online.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Κριτήρια ένταξης στο πρόγραμμα: εισοδηματικά, περιουσιακά, κριτήρια διαμονής.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Η παραμονή στο πρόγραμμα διαρκεί 12 μήνες (εφόσον δεν αλλάξουν εισοδηματικά ή περιουσιακά στοιχεία) και ανανεώνεται με νέα αίτηση.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 err="1"/>
              <a:t>Προσδοκόμενη</a:t>
            </a:r>
            <a:r>
              <a:rPr lang="el-GR" dirty="0"/>
              <a:t> Κάλυψη: 7% του πληθυσμού (760 χιλ. άτομα ή 300 χιλ. νοικοκυριά).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l-GR" dirty="0"/>
              <a:t>Προϋπολογισμός: 760 εκατ. Ευρώ. </a:t>
            </a:r>
          </a:p>
        </p:txBody>
      </p:sp>
    </p:spTree>
    <p:extLst>
      <p:ext uri="{BB962C8B-B14F-4D97-AF65-F5344CB8AC3E}">
        <p14:creationId xmlns:p14="http://schemas.microsoft.com/office/powerpoint/2010/main" xmlns="" val="282039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603" y="260260"/>
            <a:ext cx="274850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Ωφελούμενες μονάδες</a:t>
            </a:r>
            <a:endParaRPr lang="en-US" sz="2000" dirty="0">
              <a:solidFill>
                <a:srgbClr val="1D17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630" y="4493419"/>
            <a:ext cx="2498770" cy="7946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A30DEF-C8A8-448E-9A08-86E87EF856D8}"/>
              </a:ext>
            </a:extLst>
          </p:cNvPr>
          <p:cNvSpPr txBox="1"/>
          <p:nvPr/>
        </p:nvSpPr>
        <p:spPr>
          <a:xfrm>
            <a:off x="197708" y="877330"/>
            <a:ext cx="9675341" cy="329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b="1" dirty="0"/>
              <a:t>Μονοπρόσωπο νοικοκυριό:</a:t>
            </a:r>
            <a:r>
              <a:rPr lang="el-GR" dirty="0"/>
              <a:t> το νοικοκυριό που αποτελείται από ένα ενήλικο άτομο που διαμένει μόνο του σε κατοικία και δεν εμπίπτει στην κατηγορία ενηλίκων έως 25 ετών που φοιτούν σε πανεπιστημιακές σχολές ή σχολεία ή ινστιτούτα επαγγελματικής εκπαίδευσης ή κατάρτισης της ημεδαπής ή αλλοδαπής.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r>
              <a:rPr lang="el-GR" b="1" dirty="0"/>
              <a:t>Πολυπρόσωπο νοικοκυριό: </a:t>
            </a:r>
            <a:r>
              <a:rPr lang="en-GB" b="1" dirty="0"/>
              <a:t> </a:t>
            </a:r>
            <a:r>
              <a:rPr lang="el-GR" dirty="0"/>
              <a:t>το νοικοκυριό που αποτελείται από όλα τα άτομα που διαμένουν κάτω από την ίδια στέγη. Δύναται να απαρτίζεται και από φιλοξενούμενα άτομα ή φιλοξενούμενη οικογένεια, με την προϋπόθεση ότι η φιλοξενία είχε δηλωθεί στην τελευταία εκκαθαρισμένη δήλωση φορολογίας εισοδήματος.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r>
              <a:rPr lang="el-GR" b="1" dirty="0"/>
              <a:t>Άστεγοι: </a:t>
            </a:r>
            <a:r>
              <a:rPr lang="el-GR" dirty="0"/>
              <a:t>τα άτομα που διαβιούν στο δρόμο ή σε ακατάλληλα καταλύματα μπορούν να ενταχθούν στο πρόγραμμα, με την προϋπόθεση ότι έχουν καταγραφεί από τις κοινωνικές υπηρεσίες των Δήμων ή κάνουν χρήση των υπηρεσιών Ανοικτών Κέντρων Ημέρας Αστέγων ή/και Υπνωτηρίων που λειτουργούν στους Δήμους. Η διαπίστωση της έλλειψης στέγης δεν δύναται να τεκμηριωθεί μόνο μέσω του εντύπου της φορολογικής δήλωσης.</a:t>
            </a:r>
          </a:p>
        </p:txBody>
      </p:sp>
    </p:spTree>
    <p:extLst>
      <p:ext uri="{BB962C8B-B14F-4D97-AF65-F5344CB8AC3E}">
        <p14:creationId xmlns:p14="http://schemas.microsoft.com/office/powerpoint/2010/main" xmlns="" val="920071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603" y="260260"/>
            <a:ext cx="21773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Κριτήρια ένταξης</a:t>
            </a:r>
            <a:endParaRPr lang="en-US" sz="2000" dirty="0">
              <a:solidFill>
                <a:srgbClr val="1D17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630" y="4493419"/>
            <a:ext cx="2498770" cy="7946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A30DEF-C8A8-448E-9A08-86E87EF856D8}"/>
              </a:ext>
            </a:extLst>
          </p:cNvPr>
          <p:cNvSpPr txBox="1"/>
          <p:nvPr/>
        </p:nvSpPr>
        <p:spPr>
          <a:xfrm>
            <a:off x="197708" y="877330"/>
            <a:ext cx="9675341" cy="4205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b="1" dirty="0"/>
              <a:t>Εισοδηματικά κριτήρια: </a:t>
            </a:r>
            <a:r>
              <a:rPr lang="el-GR" dirty="0"/>
              <a:t>το εισόδημα του νοικοκυριού κατά τους τελευταίους 6 μήνες πριν την υποβολή της αίτησης δε μπορεί να υπερβαίνει το εξαπλάσιο του εγγυημένου ποσού για κάθε τύπο νοικοκυριού. </a:t>
            </a:r>
          </a:p>
          <a:p>
            <a:pPr lvl="1"/>
            <a:r>
              <a:rPr lang="el-GR" dirty="0"/>
              <a:t>Το εγγυημένο ποσό ορίζεται ως ακολούθως:</a:t>
            </a:r>
          </a:p>
          <a:p>
            <a:pPr lvl="1"/>
            <a:r>
              <a:rPr lang="el-GR" dirty="0"/>
              <a:t>• 200 ευρώ το μήνα για μονοπρόσωπο νοικοκυριό</a:t>
            </a:r>
          </a:p>
          <a:p>
            <a:pPr lvl="1"/>
            <a:r>
              <a:rPr lang="el-GR" dirty="0"/>
              <a:t>• 100 ευρώ για κάθε επιπλέον ενήλικο μέλος (δηλαδή ένα επιπλέον 50% προστίθεται στο βασικό ποσό)</a:t>
            </a:r>
          </a:p>
          <a:p>
            <a:pPr lvl="1"/>
            <a:r>
              <a:rPr lang="el-GR" dirty="0"/>
              <a:t>• 50 ευρώ για κάθε ανήλικο μέλος (δηλαδή ένα επιπλέον 25% προστίθεται στο βασικό ποσό)</a:t>
            </a:r>
          </a:p>
          <a:p>
            <a:pPr lvl="1"/>
            <a:r>
              <a:rPr lang="el-GR" dirty="0"/>
              <a:t>Το εξαμηνιαίο εισόδημα δε μπορεί να υπερβαίνει το ποσό των </a:t>
            </a:r>
            <a:r>
              <a:rPr lang="el-GR" b="1" dirty="0"/>
              <a:t>€ 5.400</a:t>
            </a:r>
            <a:r>
              <a:rPr lang="el-GR" dirty="0"/>
              <a:t>, ανεξαρτήτως του αριθμού των μελών του νοικοκυριού. </a:t>
            </a:r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r>
              <a:rPr lang="el-GR" b="1" dirty="0"/>
              <a:t>Περιουσιακά κριτήρια: </a:t>
            </a:r>
            <a:r>
              <a:rPr lang="en-GB" b="1" dirty="0"/>
              <a:t> </a:t>
            </a:r>
            <a:endParaRPr lang="el-GR" b="1" dirty="0"/>
          </a:p>
          <a:p>
            <a:pPr marL="720181" lvl="1" indent="-342900">
              <a:buFont typeface="Arial" panose="020B0604020202020204" pitchFamily="34" charset="0"/>
              <a:buChar char="•"/>
            </a:pPr>
            <a:r>
              <a:rPr lang="el-GR" dirty="0"/>
              <a:t>Ακίνητη περιουσία: € 90.000 για το πρώτο άτομο, προσαυξανόμενη κατά 15.000 ευρώ για κάθε πρόσθετο μέλος του νοικοκυριού και με συνολικό ανώτατο όριο για κάθε ωφελούμενη μονάδα έως 150.000 ευρώ. </a:t>
            </a:r>
          </a:p>
          <a:p>
            <a:pPr marL="720181" lvl="1" indent="-342900">
              <a:buFont typeface="Arial" panose="020B0604020202020204" pitchFamily="34" charset="0"/>
              <a:buChar char="•"/>
            </a:pPr>
            <a:r>
              <a:rPr lang="el-GR" dirty="0"/>
              <a:t>Κινητή περιουσία: € 6.000.</a:t>
            </a:r>
          </a:p>
          <a:p>
            <a:pPr marL="720181" lvl="1" indent="-342900">
              <a:buFont typeface="Arial" panose="020B0604020202020204" pitchFamily="34" charset="0"/>
              <a:buChar char="•"/>
            </a:pPr>
            <a:r>
              <a:rPr lang="el-GR" dirty="0" smtClean="0"/>
              <a:t>Καταθέσεις.</a:t>
            </a:r>
            <a:endParaRPr lang="el-GR" dirty="0"/>
          </a:p>
          <a:p>
            <a:pPr marL="342900" indent="-342900">
              <a:buFont typeface="+mj-lt"/>
              <a:buAutoNum type="arabicPeriod"/>
            </a:pPr>
            <a:endParaRPr lang="el-GR" dirty="0"/>
          </a:p>
          <a:p>
            <a:pPr marL="342900" indent="-342900">
              <a:buFont typeface="+mj-lt"/>
              <a:buAutoNum type="arabicPeriod"/>
            </a:pPr>
            <a:r>
              <a:rPr lang="el-GR" b="1" dirty="0"/>
              <a:t>Κριτήρια διαμονής: Ο αιτών καθώς και όλα τα ενήλικα</a:t>
            </a:r>
            <a:r>
              <a:rPr lang="el-GR" b="1" dirty="0">
                <a:solidFill>
                  <a:srgbClr val="FF0000"/>
                </a:solidFill>
              </a:rPr>
              <a:t> </a:t>
            </a:r>
            <a:r>
              <a:rPr lang="el-GR" b="1" dirty="0"/>
              <a:t>μέλη της μονάδας που υποβάλλει την αίτηση πρέπει</a:t>
            </a:r>
            <a:r>
              <a:rPr lang="el-GR" dirty="0"/>
              <a:t> να διαμένουν νόμιμα και μόνιμα στην ελληνική επικράτεια.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57416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48603" y="260260"/>
            <a:ext cx="2625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Δηλούμενο Εισόδημα</a:t>
            </a:r>
            <a:endParaRPr lang="en-US" sz="2000" dirty="0">
              <a:solidFill>
                <a:srgbClr val="1D175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9630" y="4493419"/>
            <a:ext cx="2498770" cy="79462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6A30DEF-C8A8-448E-9A08-86E87EF856D8}"/>
              </a:ext>
            </a:extLst>
          </p:cNvPr>
          <p:cNvSpPr txBox="1"/>
          <p:nvPr/>
        </p:nvSpPr>
        <p:spPr>
          <a:xfrm>
            <a:off x="197708" y="877330"/>
            <a:ext cx="9675341" cy="3943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b="1" dirty="0"/>
              <a:t>Δηλούμενο εισόδημα:</a:t>
            </a:r>
            <a:r>
              <a:rPr lang="el-GR" dirty="0"/>
              <a:t> αναφέρεται στο εισόδημα που αποκτήθηκε από κάθε μέλος της ωφελούμενης μονάδας κατά τους 6 μήνες πριν από το μήνα υποβολής της αίτησης.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1600" dirty="0"/>
              <a:t>Στην αίτηση δηλώνονται τα ακόλουθα εισοδήματα:</a:t>
            </a:r>
          </a:p>
          <a:p>
            <a:pPr marL="720181" lvl="1" indent="-342900">
              <a:buFont typeface="Wingdings" panose="05000000000000000000" pitchFamily="2" charset="2"/>
              <a:buChar char="ü"/>
            </a:pPr>
            <a:r>
              <a:rPr lang="el-GR" sz="1600" dirty="0"/>
              <a:t>Το συνολικό ακαθάριστο εισόδημα από κάθε πηγή (ημεδαπής και αλλοδαπής προέλευσης) προ φόρων, μετά την αφαίρεση των εισφορών για κοινωνική ασφάλιση.</a:t>
            </a:r>
          </a:p>
          <a:p>
            <a:pPr marL="720181" lvl="1" indent="-342900">
              <a:buFont typeface="Wingdings" panose="05000000000000000000" pitchFamily="2" charset="2"/>
              <a:buChar char="ü"/>
            </a:pPr>
            <a:r>
              <a:rPr lang="el-GR" sz="1600" dirty="0"/>
              <a:t>Το σύνολο των επιδομάτων και άλλων ενισχύσεων που έλαβαν τα μέλη της ωφελούμενης μονάδας, καθώς και το εισόδημα που απαλλάσσεται από το φόρο ή φορολογείται με ειδικό τρόπο.</a:t>
            </a:r>
          </a:p>
          <a:p>
            <a:pPr lvl="1"/>
            <a:endParaRPr lang="el-GR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l-GR" sz="1600" dirty="0"/>
              <a:t>Το εισόδημα </a:t>
            </a:r>
            <a:r>
              <a:rPr lang="el-GR" sz="1600" b="1" dirty="0"/>
              <a:t>δεν</a:t>
            </a:r>
            <a:r>
              <a:rPr lang="el-GR" sz="1600" dirty="0"/>
              <a:t> περιλαμβάνει: </a:t>
            </a:r>
          </a:p>
          <a:p>
            <a:pPr marL="663031" lvl="1" indent="-285750">
              <a:buFont typeface="Wingdings" panose="05000000000000000000" pitchFamily="2" charset="2"/>
              <a:buChar char="ü"/>
            </a:pPr>
            <a:r>
              <a:rPr lang="el-GR" sz="1600" dirty="0"/>
              <a:t>Το 20% του καθαρού εισοδήματος από μισθωτές υπηρεσίες, συμπεριλαμβανομένων υπηρεσιών που παρέχονται με δελτίο παροχής υπηρεσιών ή </a:t>
            </a:r>
            <a:r>
              <a:rPr lang="el-GR" sz="1600" dirty="0" err="1"/>
              <a:t>εργόσημο</a:t>
            </a:r>
            <a:r>
              <a:rPr lang="el-GR" sz="1600" dirty="0"/>
              <a:t>, καθώς και του ποσού από πηγές κατάρτισης, προγράμματα κοινωφελούς εργασίας ή οποιοδήποτε άλλο πρόγραμμα εργασίας.</a:t>
            </a:r>
          </a:p>
          <a:p>
            <a:pPr marL="663031" lvl="1" indent="-285750">
              <a:buFont typeface="Wingdings" panose="05000000000000000000" pitchFamily="2" charset="2"/>
              <a:buChar char="ü"/>
            </a:pPr>
            <a:r>
              <a:rPr lang="el-GR" sz="1600" dirty="0"/>
              <a:t>Το επίδομα αναδοχής και τα μη ανταποδοτικά επιδόματα αναπηρίας που καταβάλλονται από το κράτος.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513740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002324634"/>
              </p:ext>
            </p:extLst>
          </p:nvPr>
        </p:nvGraphicFramePr>
        <p:xfrm>
          <a:off x="935988" y="700911"/>
          <a:ext cx="7939289" cy="4245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/>
          <p:nvPr/>
        </p:nvSpPr>
        <p:spPr>
          <a:xfrm>
            <a:off x="1523203" y="186592"/>
            <a:ext cx="1027390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1D175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Οι Πυλώνες του Κ.Ε.Α. </a:t>
            </a:r>
            <a:endParaRPr lang="en-US" sz="12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FEFBF27-6098-4F8A-AEAD-66DEA60FE445}"/>
              </a:ext>
            </a:extLst>
          </p:cNvPr>
          <p:cNvSpPr txBox="1"/>
          <p:nvPr/>
        </p:nvSpPr>
        <p:spPr>
          <a:xfrm>
            <a:off x="381000" y="4826000"/>
            <a:ext cx="9182100" cy="33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i="1" dirty="0"/>
              <a:t>*Τα παραπάνω αναφέρονται στην ΚΥΑ, αλλά προς το παρόν δεν παρέχονται συνολικά.</a:t>
            </a:r>
          </a:p>
        </p:txBody>
      </p:sp>
    </p:spTree>
    <p:extLst>
      <p:ext uri="{BB962C8B-B14F-4D97-AF65-F5344CB8AC3E}">
        <p14:creationId xmlns:p14="http://schemas.microsoft.com/office/powerpoint/2010/main" xmlns="" val="383248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</TotalTime>
  <Words>659</Words>
  <Application>Microsoft Office PowerPoint</Application>
  <PresentationFormat>Προσαρμογή</PresentationFormat>
  <Paragraphs>79</Paragraphs>
  <Slides>7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Office Theme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Gkaragkouni</dc:creator>
  <cp:lastModifiedBy>user1</cp:lastModifiedBy>
  <cp:revision>35</cp:revision>
  <dcterms:created xsi:type="dcterms:W3CDTF">2017-01-26T15:42:41Z</dcterms:created>
  <dcterms:modified xsi:type="dcterms:W3CDTF">2017-11-15T13:02:05Z</dcterms:modified>
</cp:coreProperties>
</file>